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xml" ContentType="application/vnd.openxmlformats-officedocument.presentationml.tags+xml"/>
  <Override PartName="/ppt/notesSlides/notesSlide57.xml" ContentType="application/vnd.openxmlformats-officedocument.presentationml.notesSlide+xml"/>
  <Override PartName="/ppt/tags/tag3.xml" ContentType="application/vnd.openxmlformats-officedocument.presentationml.tags+xml"/>
  <Override PartName="/ppt/notesSlides/notesSlide58.xml" ContentType="application/vnd.openxmlformats-officedocument.presentationml.notesSlide+xml"/>
  <Override PartName="/ppt/tags/tag4.xml" ContentType="application/vnd.openxmlformats-officedocument.presentationml.tags+xml"/>
  <Override PartName="/ppt/notesSlides/notesSlide59.xml" ContentType="application/vnd.openxmlformats-officedocument.presentationml.notesSlide+xml"/>
  <Override PartName="/ppt/tags/tag5.xml" ContentType="application/vnd.openxmlformats-officedocument.presentationml.tags+xml"/>
  <Override PartName="/ppt/notesSlides/notesSlide60.xml" ContentType="application/vnd.openxmlformats-officedocument.presentationml.notesSlide+xml"/>
  <Override PartName="/ppt/tags/tag6.xml" ContentType="application/vnd.openxmlformats-officedocument.presentationml.tags+xml"/>
  <Override PartName="/ppt/notesSlides/notesSlide61.xml" ContentType="application/vnd.openxmlformats-officedocument.presentationml.notesSlide+xml"/>
  <Override PartName="/ppt/tags/tag7.xml" ContentType="application/vnd.openxmlformats-officedocument.presentationml.tags+xml"/>
  <Override PartName="/ppt/notesSlides/notesSlide62.xml" ContentType="application/vnd.openxmlformats-officedocument.presentationml.notesSlide+xml"/>
  <Override PartName="/ppt/tags/tag8.xml" ContentType="application/vnd.openxmlformats-officedocument.presentationml.tags+xml"/>
  <Override PartName="/ppt/notesSlides/notesSlide63.xml" ContentType="application/vnd.openxmlformats-officedocument.presentationml.notesSlide+xml"/>
  <Override PartName="/ppt/tags/tag9.xml" ContentType="application/vnd.openxmlformats-officedocument.presentationml.tags+xml"/>
  <Override PartName="/ppt/notesSlides/notesSlide64.xml" ContentType="application/vnd.openxmlformats-officedocument.presentationml.notesSlide+xml"/>
  <Override PartName="/ppt/tags/tag10.xml" ContentType="application/vnd.openxmlformats-officedocument.presentationml.tags+xml"/>
  <Override PartName="/ppt/notesSlides/notesSlide65.xml" ContentType="application/vnd.openxmlformats-officedocument.presentationml.notesSlide+xml"/>
  <Override PartName="/ppt/tags/tag11.xml" ContentType="application/vnd.openxmlformats-officedocument.presentationml.tags+xml"/>
  <Override PartName="/ppt/notesSlides/notesSlide66.xml" ContentType="application/vnd.openxmlformats-officedocument.presentationml.notesSlide+xml"/>
  <Override PartName="/ppt/tags/tag12.xml" ContentType="application/vnd.openxmlformats-officedocument.presentationml.tags+xml"/>
  <Override PartName="/ppt/notesSlides/notesSlide67.xml" ContentType="application/vnd.openxmlformats-officedocument.presentationml.notesSlide+xml"/>
  <Override PartName="/ppt/tags/tag13.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4.xml" ContentType="application/vnd.openxmlformats-officedocument.presentationml.tags+xml"/>
  <Override PartName="/ppt/notesSlides/notesSlide70.xml" ContentType="application/vnd.openxmlformats-officedocument.presentationml.notesSlide+xml"/>
  <Override PartName="/ppt/tags/tag15.xml" ContentType="application/vnd.openxmlformats-officedocument.presentationml.tags+xml"/>
  <Override PartName="/ppt/notesSlides/notesSlide71.xml" ContentType="application/vnd.openxmlformats-officedocument.presentationml.notesSlide+xml"/>
  <Override PartName="/ppt/tags/tag16.xml" ContentType="application/vnd.openxmlformats-officedocument.presentationml.tags+xml"/>
  <Override PartName="/ppt/notesSlides/notesSlide72.xml" ContentType="application/vnd.openxmlformats-officedocument.presentationml.notesSlide+xml"/>
  <Override PartName="/ppt/tags/tag17.xml" ContentType="application/vnd.openxmlformats-officedocument.presentationml.tags+xml"/>
  <Override PartName="/ppt/notesSlides/notesSlide73.xml" ContentType="application/vnd.openxmlformats-officedocument.presentationml.notesSlide+xml"/>
  <Override PartName="/ppt/tags/tag18.xml" ContentType="application/vnd.openxmlformats-officedocument.presentationml.tags+xml"/>
  <Override PartName="/ppt/notesSlides/notesSlide74.xml" ContentType="application/vnd.openxmlformats-officedocument.presentationml.notesSlide+xml"/>
  <Override PartName="/ppt/tags/tag19.xml" ContentType="application/vnd.openxmlformats-officedocument.presentationml.tags+xml"/>
  <Override PartName="/ppt/notesSlides/notesSlide75.xml" ContentType="application/vnd.openxmlformats-officedocument.presentationml.notesSlide+xml"/>
  <Override PartName="/ppt/tags/tag20.xml" ContentType="application/vnd.openxmlformats-officedocument.presentationml.tags+xml"/>
  <Override PartName="/ppt/notesSlides/notesSlide76.xml" ContentType="application/vnd.openxmlformats-officedocument.presentationml.notesSlide+xml"/>
  <Override PartName="/ppt/tags/tag21.xml" ContentType="application/vnd.openxmlformats-officedocument.presentationml.tags+xml"/>
  <Override PartName="/ppt/notesSlides/notesSlide77.xml" ContentType="application/vnd.openxmlformats-officedocument.presentationml.notesSlide+xml"/>
  <Override PartName="/ppt/tags/tag22.xml" ContentType="application/vnd.openxmlformats-officedocument.presentationml.tags+xml"/>
  <Override PartName="/ppt/notesSlides/notesSlide78.xml" ContentType="application/vnd.openxmlformats-officedocument.presentationml.notesSlide+xml"/>
  <Override PartName="/ppt/tags/tag23.xml" ContentType="application/vnd.openxmlformats-officedocument.presentationml.tags+xml"/>
  <Override PartName="/ppt/notesSlides/notesSlide79.xml" ContentType="application/vnd.openxmlformats-officedocument.presentationml.notesSlide+xml"/>
  <Override PartName="/ppt/tags/tag24.xml" ContentType="application/vnd.openxmlformats-officedocument.presentationml.tags+xml"/>
  <Override PartName="/ppt/notesSlides/notesSlide80.xml" ContentType="application/vnd.openxmlformats-officedocument.presentationml.notesSlide+xml"/>
  <Override PartName="/ppt/tags/tag25.xml" ContentType="application/vnd.openxmlformats-officedocument.presentationml.tags+xml"/>
  <Override PartName="/ppt/notesSlides/notesSlide81.xml" ContentType="application/vnd.openxmlformats-officedocument.presentationml.notesSlide+xml"/>
  <Override PartName="/ppt/tags/tag26.xml" ContentType="application/vnd.openxmlformats-officedocument.presentationml.tags+xml"/>
  <Override PartName="/ppt/notesSlides/notesSlide82.xml" ContentType="application/vnd.openxmlformats-officedocument.presentationml.notesSlide+xml"/>
  <Override PartName="/ppt/tags/tag27.xml" ContentType="application/vnd.openxmlformats-officedocument.presentationml.tags+xml"/>
  <Override PartName="/ppt/notesSlides/notesSlide83.xml" ContentType="application/vnd.openxmlformats-officedocument.presentationml.notesSlide+xml"/>
  <Override PartName="/ppt/tags/tag28.xml" ContentType="application/vnd.openxmlformats-officedocument.presentationml.tags+xml"/>
  <Override PartName="/ppt/notesSlides/notesSlide84.xml" ContentType="application/vnd.openxmlformats-officedocument.presentationml.notesSlide+xml"/>
  <Override PartName="/ppt/tags/tag29.xml" ContentType="application/vnd.openxmlformats-officedocument.presentationml.tags+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87"/>
  </p:notesMasterIdLst>
  <p:sldIdLst>
    <p:sldId id="602" r:id="rId2"/>
    <p:sldId id="1075" r:id="rId3"/>
    <p:sldId id="1074" r:id="rId4"/>
    <p:sldId id="1076" r:id="rId5"/>
    <p:sldId id="1077" r:id="rId6"/>
    <p:sldId id="1078" r:id="rId7"/>
    <p:sldId id="1079" r:id="rId8"/>
    <p:sldId id="1080" r:id="rId9"/>
    <p:sldId id="1081" r:id="rId10"/>
    <p:sldId id="1082" r:id="rId11"/>
    <p:sldId id="1083" r:id="rId12"/>
    <p:sldId id="1084" r:id="rId13"/>
    <p:sldId id="1085" r:id="rId14"/>
    <p:sldId id="1086" r:id="rId15"/>
    <p:sldId id="1087" r:id="rId16"/>
    <p:sldId id="1088" r:id="rId17"/>
    <p:sldId id="1090" r:id="rId18"/>
    <p:sldId id="1091" r:id="rId19"/>
    <p:sldId id="1092" r:id="rId20"/>
    <p:sldId id="1093" r:id="rId21"/>
    <p:sldId id="1094" r:id="rId22"/>
    <p:sldId id="1095" r:id="rId23"/>
    <p:sldId id="1096" r:id="rId24"/>
    <p:sldId id="1097" r:id="rId25"/>
    <p:sldId id="1073" r:id="rId26"/>
    <p:sldId id="695" r:id="rId27"/>
    <p:sldId id="1100" r:id="rId28"/>
    <p:sldId id="710" r:id="rId29"/>
    <p:sldId id="709" r:id="rId30"/>
    <p:sldId id="704" r:id="rId31"/>
    <p:sldId id="705" r:id="rId32"/>
    <p:sldId id="691" r:id="rId33"/>
    <p:sldId id="706" r:id="rId34"/>
    <p:sldId id="696" r:id="rId35"/>
    <p:sldId id="257" r:id="rId36"/>
    <p:sldId id="716" r:id="rId37"/>
    <p:sldId id="717" r:id="rId38"/>
    <p:sldId id="707" r:id="rId39"/>
    <p:sldId id="720" r:id="rId40"/>
    <p:sldId id="700" r:id="rId41"/>
    <p:sldId id="262" r:id="rId42"/>
    <p:sldId id="718" r:id="rId43"/>
    <p:sldId id="260" r:id="rId44"/>
    <p:sldId id="719" r:id="rId45"/>
    <p:sldId id="693" r:id="rId46"/>
    <p:sldId id="258" r:id="rId47"/>
    <p:sldId id="715" r:id="rId48"/>
    <p:sldId id="264" r:id="rId49"/>
    <p:sldId id="721" r:id="rId50"/>
    <p:sldId id="701" r:id="rId51"/>
    <p:sldId id="603" r:id="rId52"/>
    <p:sldId id="1101" r:id="rId53"/>
    <p:sldId id="1030" r:id="rId54"/>
    <p:sldId id="1102" r:id="rId55"/>
    <p:sldId id="606" r:id="rId56"/>
    <p:sldId id="1072" r:id="rId57"/>
    <p:sldId id="608" r:id="rId58"/>
    <p:sldId id="275" r:id="rId59"/>
    <p:sldId id="609" r:id="rId60"/>
    <p:sldId id="277" r:id="rId61"/>
    <p:sldId id="278" r:id="rId62"/>
    <p:sldId id="279" r:id="rId63"/>
    <p:sldId id="280" r:id="rId64"/>
    <p:sldId id="611" r:id="rId65"/>
    <p:sldId id="612" r:id="rId66"/>
    <p:sldId id="284" r:id="rId67"/>
    <p:sldId id="285" r:id="rId68"/>
    <p:sldId id="1098" r:id="rId69"/>
    <p:sldId id="256" r:id="rId70"/>
    <p:sldId id="295" r:id="rId71"/>
    <p:sldId id="261" r:id="rId72"/>
    <p:sldId id="272" r:id="rId73"/>
    <p:sldId id="273" r:id="rId74"/>
    <p:sldId id="287" r:id="rId75"/>
    <p:sldId id="274" r:id="rId76"/>
    <p:sldId id="288" r:id="rId77"/>
    <p:sldId id="276" r:id="rId78"/>
    <p:sldId id="290" r:id="rId79"/>
    <p:sldId id="291" r:id="rId80"/>
    <p:sldId id="282" r:id="rId81"/>
    <p:sldId id="292" r:id="rId82"/>
    <p:sldId id="293" r:id="rId83"/>
    <p:sldId id="294" r:id="rId84"/>
    <p:sldId id="1099" r:id="rId85"/>
    <p:sldId id="110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86"/>
    <a:srgbClr val="CCCC00"/>
    <a:srgbClr val="CDD2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44" autoAdjust="0"/>
    <p:restoredTop sz="87849" autoAdjust="0"/>
  </p:normalViewPr>
  <p:slideViewPr>
    <p:cSldViewPr snapToGrid="0">
      <p:cViewPr varScale="1">
        <p:scale>
          <a:sx n="138" d="100"/>
          <a:sy n="138" d="100"/>
        </p:scale>
        <p:origin x="200"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A4BE7-331E-45BD-8607-51AB0F580A52}" type="datetimeFigureOut">
              <a:rPr lang="en-US" smtClean="0"/>
              <a:t>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25627-D4BC-4820-878C-23C150ABFAD3}" type="slidenum">
              <a:rPr lang="en-US" smtClean="0"/>
              <a:t>‹#›</a:t>
            </a:fld>
            <a:endParaRPr lang="en-US"/>
          </a:p>
        </p:txBody>
      </p:sp>
    </p:spTree>
    <p:extLst>
      <p:ext uri="{BB962C8B-B14F-4D97-AF65-F5344CB8AC3E}">
        <p14:creationId xmlns:p14="http://schemas.microsoft.com/office/powerpoint/2010/main" val="16871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1</a:t>
            </a:fld>
            <a:endParaRPr lang="en-US"/>
          </a:p>
        </p:txBody>
      </p:sp>
    </p:spTree>
    <p:extLst>
      <p:ext uri="{BB962C8B-B14F-4D97-AF65-F5344CB8AC3E}">
        <p14:creationId xmlns:p14="http://schemas.microsoft.com/office/powerpoint/2010/main" val="145005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10</a:t>
            </a:fld>
            <a:endParaRPr lang="en-US"/>
          </a:p>
        </p:txBody>
      </p:sp>
    </p:spTree>
    <p:extLst>
      <p:ext uri="{BB962C8B-B14F-4D97-AF65-F5344CB8AC3E}">
        <p14:creationId xmlns:p14="http://schemas.microsoft.com/office/powerpoint/2010/main" val="183645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11</a:t>
            </a:fld>
            <a:endParaRPr lang="en-US"/>
          </a:p>
        </p:txBody>
      </p:sp>
    </p:spTree>
    <p:extLst>
      <p:ext uri="{BB962C8B-B14F-4D97-AF65-F5344CB8AC3E}">
        <p14:creationId xmlns:p14="http://schemas.microsoft.com/office/powerpoint/2010/main" val="3966493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12</a:t>
            </a:fld>
            <a:endParaRPr lang="en-US"/>
          </a:p>
        </p:txBody>
      </p:sp>
    </p:spTree>
    <p:extLst>
      <p:ext uri="{BB962C8B-B14F-4D97-AF65-F5344CB8AC3E}">
        <p14:creationId xmlns:p14="http://schemas.microsoft.com/office/powerpoint/2010/main" val="3373016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13</a:t>
            </a:fld>
            <a:endParaRPr lang="en-US"/>
          </a:p>
        </p:txBody>
      </p:sp>
    </p:spTree>
    <p:extLst>
      <p:ext uri="{BB962C8B-B14F-4D97-AF65-F5344CB8AC3E}">
        <p14:creationId xmlns:p14="http://schemas.microsoft.com/office/powerpoint/2010/main" val="2144153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14</a:t>
            </a:fld>
            <a:endParaRPr lang="en-US"/>
          </a:p>
        </p:txBody>
      </p:sp>
    </p:spTree>
    <p:extLst>
      <p:ext uri="{BB962C8B-B14F-4D97-AF65-F5344CB8AC3E}">
        <p14:creationId xmlns:p14="http://schemas.microsoft.com/office/powerpoint/2010/main" val="3160211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15</a:t>
            </a:fld>
            <a:endParaRPr lang="en-US"/>
          </a:p>
        </p:txBody>
      </p:sp>
    </p:spTree>
    <p:extLst>
      <p:ext uri="{BB962C8B-B14F-4D97-AF65-F5344CB8AC3E}">
        <p14:creationId xmlns:p14="http://schemas.microsoft.com/office/powerpoint/2010/main" val="3726772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16</a:t>
            </a:fld>
            <a:endParaRPr lang="en-US"/>
          </a:p>
        </p:txBody>
      </p:sp>
    </p:spTree>
    <p:extLst>
      <p:ext uri="{BB962C8B-B14F-4D97-AF65-F5344CB8AC3E}">
        <p14:creationId xmlns:p14="http://schemas.microsoft.com/office/powerpoint/2010/main" val="2839061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17</a:t>
            </a:fld>
            <a:endParaRPr lang="en-US"/>
          </a:p>
        </p:txBody>
      </p:sp>
    </p:spTree>
    <p:extLst>
      <p:ext uri="{BB962C8B-B14F-4D97-AF65-F5344CB8AC3E}">
        <p14:creationId xmlns:p14="http://schemas.microsoft.com/office/powerpoint/2010/main" val="3420160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18</a:t>
            </a:fld>
            <a:endParaRPr lang="en-US"/>
          </a:p>
        </p:txBody>
      </p:sp>
    </p:spTree>
    <p:extLst>
      <p:ext uri="{BB962C8B-B14F-4D97-AF65-F5344CB8AC3E}">
        <p14:creationId xmlns:p14="http://schemas.microsoft.com/office/powerpoint/2010/main" val="3217721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19</a:t>
            </a:fld>
            <a:endParaRPr lang="en-US"/>
          </a:p>
        </p:txBody>
      </p:sp>
    </p:spTree>
    <p:extLst>
      <p:ext uri="{BB962C8B-B14F-4D97-AF65-F5344CB8AC3E}">
        <p14:creationId xmlns:p14="http://schemas.microsoft.com/office/powerpoint/2010/main" val="1465897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5856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20</a:t>
            </a:fld>
            <a:endParaRPr lang="en-US"/>
          </a:p>
        </p:txBody>
      </p:sp>
    </p:spTree>
    <p:extLst>
      <p:ext uri="{BB962C8B-B14F-4D97-AF65-F5344CB8AC3E}">
        <p14:creationId xmlns:p14="http://schemas.microsoft.com/office/powerpoint/2010/main" val="642044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21</a:t>
            </a:fld>
            <a:endParaRPr lang="en-US"/>
          </a:p>
        </p:txBody>
      </p:sp>
    </p:spTree>
    <p:extLst>
      <p:ext uri="{BB962C8B-B14F-4D97-AF65-F5344CB8AC3E}">
        <p14:creationId xmlns:p14="http://schemas.microsoft.com/office/powerpoint/2010/main" val="2747537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22</a:t>
            </a:fld>
            <a:endParaRPr lang="en-US"/>
          </a:p>
        </p:txBody>
      </p:sp>
    </p:spTree>
    <p:extLst>
      <p:ext uri="{BB962C8B-B14F-4D97-AF65-F5344CB8AC3E}">
        <p14:creationId xmlns:p14="http://schemas.microsoft.com/office/powerpoint/2010/main" val="2223818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23</a:t>
            </a:fld>
            <a:endParaRPr lang="en-US"/>
          </a:p>
        </p:txBody>
      </p:sp>
    </p:spTree>
    <p:extLst>
      <p:ext uri="{BB962C8B-B14F-4D97-AF65-F5344CB8AC3E}">
        <p14:creationId xmlns:p14="http://schemas.microsoft.com/office/powerpoint/2010/main" val="2793673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24</a:t>
            </a:fld>
            <a:endParaRPr lang="en-US"/>
          </a:p>
        </p:txBody>
      </p:sp>
    </p:spTree>
    <p:extLst>
      <p:ext uri="{BB962C8B-B14F-4D97-AF65-F5344CB8AC3E}">
        <p14:creationId xmlns:p14="http://schemas.microsoft.com/office/powerpoint/2010/main" val="2359090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25</a:t>
            </a:fld>
            <a:endParaRPr lang="en-US"/>
          </a:p>
        </p:txBody>
      </p:sp>
    </p:spTree>
    <p:extLst>
      <p:ext uri="{BB962C8B-B14F-4D97-AF65-F5344CB8AC3E}">
        <p14:creationId xmlns:p14="http://schemas.microsoft.com/office/powerpoint/2010/main" val="4097841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535767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35801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28</a:t>
            </a:fld>
            <a:endParaRPr lang="en-US"/>
          </a:p>
        </p:txBody>
      </p:sp>
    </p:spTree>
    <p:extLst>
      <p:ext uri="{BB962C8B-B14F-4D97-AF65-F5344CB8AC3E}">
        <p14:creationId xmlns:p14="http://schemas.microsoft.com/office/powerpoint/2010/main" val="1947551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29</a:t>
            </a:fld>
            <a:endParaRPr lang="en-US"/>
          </a:p>
        </p:txBody>
      </p:sp>
    </p:spTree>
    <p:extLst>
      <p:ext uri="{BB962C8B-B14F-4D97-AF65-F5344CB8AC3E}">
        <p14:creationId xmlns:p14="http://schemas.microsoft.com/office/powerpoint/2010/main" val="1127559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07212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30</a:t>
            </a:fld>
            <a:endParaRPr lang="en-US"/>
          </a:p>
        </p:txBody>
      </p:sp>
    </p:spTree>
    <p:extLst>
      <p:ext uri="{BB962C8B-B14F-4D97-AF65-F5344CB8AC3E}">
        <p14:creationId xmlns:p14="http://schemas.microsoft.com/office/powerpoint/2010/main" val="3197856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31</a:t>
            </a:fld>
            <a:endParaRPr lang="en-US"/>
          </a:p>
        </p:txBody>
      </p:sp>
    </p:spTree>
    <p:extLst>
      <p:ext uri="{BB962C8B-B14F-4D97-AF65-F5344CB8AC3E}">
        <p14:creationId xmlns:p14="http://schemas.microsoft.com/office/powerpoint/2010/main" val="3338025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32</a:t>
            </a:fld>
            <a:endParaRPr lang="en-US"/>
          </a:p>
        </p:txBody>
      </p:sp>
    </p:spTree>
    <p:extLst>
      <p:ext uri="{BB962C8B-B14F-4D97-AF65-F5344CB8AC3E}">
        <p14:creationId xmlns:p14="http://schemas.microsoft.com/office/powerpoint/2010/main" val="1447796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33</a:t>
            </a:fld>
            <a:endParaRPr lang="en-US"/>
          </a:p>
        </p:txBody>
      </p:sp>
    </p:spTree>
    <p:extLst>
      <p:ext uri="{BB962C8B-B14F-4D97-AF65-F5344CB8AC3E}">
        <p14:creationId xmlns:p14="http://schemas.microsoft.com/office/powerpoint/2010/main" val="2852632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34</a:t>
            </a:fld>
            <a:endParaRPr lang="en-US"/>
          </a:p>
        </p:txBody>
      </p:sp>
    </p:spTree>
    <p:extLst>
      <p:ext uri="{BB962C8B-B14F-4D97-AF65-F5344CB8AC3E}">
        <p14:creationId xmlns:p14="http://schemas.microsoft.com/office/powerpoint/2010/main" val="765005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35</a:t>
            </a:fld>
            <a:endParaRPr lang="en-US"/>
          </a:p>
        </p:txBody>
      </p:sp>
    </p:spTree>
    <p:extLst>
      <p:ext uri="{BB962C8B-B14F-4D97-AF65-F5344CB8AC3E}">
        <p14:creationId xmlns:p14="http://schemas.microsoft.com/office/powerpoint/2010/main" val="3724417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36</a:t>
            </a:fld>
            <a:endParaRPr lang="en-US"/>
          </a:p>
        </p:txBody>
      </p:sp>
    </p:spTree>
    <p:extLst>
      <p:ext uri="{BB962C8B-B14F-4D97-AF65-F5344CB8AC3E}">
        <p14:creationId xmlns:p14="http://schemas.microsoft.com/office/powerpoint/2010/main" val="2163164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37</a:t>
            </a:fld>
            <a:endParaRPr lang="en-US"/>
          </a:p>
        </p:txBody>
      </p:sp>
    </p:spTree>
    <p:extLst>
      <p:ext uri="{BB962C8B-B14F-4D97-AF65-F5344CB8AC3E}">
        <p14:creationId xmlns:p14="http://schemas.microsoft.com/office/powerpoint/2010/main" val="3505104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38</a:t>
            </a:fld>
            <a:endParaRPr lang="en-US"/>
          </a:p>
        </p:txBody>
      </p:sp>
    </p:spTree>
    <p:extLst>
      <p:ext uri="{BB962C8B-B14F-4D97-AF65-F5344CB8AC3E}">
        <p14:creationId xmlns:p14="http://schemas.microsoft.com/office/powerpoint/2010/main" val="3167132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39</a:t>
            </a:fld>
            <a:endParaRPr lang="en-US"/>
          </a:p>
        </p:txBody>
      </p:sp>
    </p:spTree>
    <p:extLst>
      <p:ext uri="{BB962C8B-B14F-4D97-AF65-F5344CB8AC3E}">
        <p14:creationId xmlns:p14="http://schemas.microsoft.com/office/powerpoint/2010/main" val="2691813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64422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40</a:t>
            </a:fld>
            <a:endParaRPr lang="en-US"/>
          </a:p>
        </p:txBody>
      </p:sp>
    </p:spTree>
    <p:extLst>
      <p:ext uri="{BB962C8B-B14F-4D97-AF65-F5344CB8AC3E}">
        <p14:creationId xmlns:p14="http://schemas.microsoft.com/office/powerpoint/2010/main" val="1840900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41</a:t>
            </a:fld>
            <a:endParaRPr lang="en-US"/>
          </a:p>
        </p:txBody>
      </p:sp>
    </p:spTree>
    <p:extLst>
      <p:ext uri="{BB962C8B-B14F-4D97-AF65-F5344CB8AC3E}">
        <p14:creationId xmlns:p14="http://schemas.microsoft.com/office/powerpoint/2010/main" val="2601063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42</a:t>
            </a:fld>
            <a:endParaRPr lang="en-US"/>
          </a:p>
        </p:txBody>
      </p:sp>
    </p:spTree>
    <p:extLst>
      <p:ext uri="{BB962C8B-B14F-4D97-AF65-F5344CB8AC3E}">
        <p14:creationId xmlns:p14="http://schemas.microsoft.com/office/powerpoint/2010/main" val="3918995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43</a:t>
            </a:fld>
            <a:endParaRPr lang="en-US"/>
          </a:p>
        </p:txBody>
      </p:sp>
    </p:spTree>
    <p:extLst>
      <p:ext uri="{BB962C8B-B14F-4D97-AF65-F5344CB8AC3E}">
        <p14:creationId xmlns:p14="http://schemas.microsoft.com/office/powerpoint/2010/main" val="22664758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910680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45</a:t>
            </a:fld>
            <a:endParaRPr lang="en-US"/>
          </a:p>
        </p:txBody>
      </p:sp>
    </p:spTree>
    <p:extLst>
      <p:ext uri="{BB962C8B-B14F-4D97-AF65-F5344CB8AC3E}">
        <p14:creationId xmlns:p14="http://schemas.microsoft.com/office/powerpoint/2010/main" val="11140236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46</a:t>
            </a:fld>
            <a:endParaRPr lang="en-US"/>
          </a:p>
        </p:txBody>
      </p:sp>
    </p:spTree>
    <p:extLst>
      <p:ext uri="{BB962C8B-B14F-4D97-AF65-F5344CB8AC3E}">
        <p14:creationId xmlns:p14="http://schemas.microsoft.com/office/powerpoint/2010/main" val="3545380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47</a:t>
            </a:fld>
            <a:endParaRPr lang="en-US"/>
          </a:p>
        </p:txBody>
      </p:sp>
    </p:spTree>
    <p:extLst>
      <p:ext uri="{BB962C8B-B14F-4D97-AF65-F5344CB8AC3E}">
        <p14:creationId xmlns:p14="http://schemas.microsoft.com/office/powerpoint/2010/main" val="2384441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48</a:t>
            </a:fld>
            <a:endParaRPr lang="en-US"/>
          </a:p>
        </p:txBody>
      </p:sp>
    </p:spTree>
    <p:extLst>
      <p:ext uri="{BB962C8B-B14F-4D97-AF65-F5344CB8AC3E}">
        <p14:creationId xmlns:p14="http://schemas.microsoft.com/office/powerpoint/2010/main" val="589592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49</a:t>
            </a:fld>
            <a:endParaRPr lang="en-US"/>
          </a:p>
        </p:txBody>
      </p:sp>
    </p:spTree>
    <p:extLst>
      <p:ext uri="{BB962C8B-B14F-4D97-AF65-F5344CB8AC3E}">
        <p14:creationId xmlns:p14="http://schemas.microsoft.com/office/powerpoint/2010/main" val="1738798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5</a:t>
            </a:fld>
            <a:endParaRPr lang="en-US"/>
          </a:p>
        </p:txBody>
      </p:sp>
    </p:spTree>
    <p:extLst>
      <p:ext uri="{BB962C8B-B14F-4D97-AF65-F5344CB8AC3E}">
        <p14:creationId xmlns:p14="http://schemas.microsoft.com/office/powerpoint/2010/main" val="3606371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50</a:t>
            </a:fld>
            <a:endParaRPr lang="en-US"/>
          </a:p>
        </p:txBody>
      </p:sp>
    </p:spTree>
    <p:extLst>
      <p:ext uri="{BB962C8B-B14F-4D97-AF65-F5344CB8AC3E}">
        <p14:creationId xmlns:p14="http://schemas.microsoft.com/office/powerpoint/2010/main" val="93093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one, let’s talk about robust sensing for </a:t>
            </a:r>
            <a:r>
              <a:rPr lang="en-US" dirty="0" err="1"/>
              <a:t>earables</a:t>
            </a:r>
            <a:r>
              <a:rPr lang="en-US" dirty="0"/>
              <a:t>. These works are the results of collaborations among several universities in both the US and the UK.</a:t>
            </a:r>
          </a:p>
        </p:txBody>
      </p:sp>
      <p:sp>
        <p:nvSpPr>
          <p:cNvPr id="4" name="Slide Number Placeholder 3"/>
          <p:cNvSpPr>
            <a:spLocks noGrp="1"/>
          </p:cNvSpPr>
          <p:nvPr>
            <p:ph type="sldNum" sz="quarter" idx="5"/>
          </p:nvPr>
        </p:nvSpPr>
        <p:spPr/>
        <p:txBody>
          <a:bodyPr/>
          <a:lstStyle/>
          <a:p>
            <a:fld id="{FFB25627-D4BC-4820-878C-23C150ABFAD3}" type="slidenum">
              <a:rPr lang="en-US" smtClean="0"/>
              <a:t>51</a:t>
            </a:fld>
            <a:endParaRPr lang="en-US"/>
          </a:p>
        </p:txBody>
      </p:sp>
    </p:spTree>
    <p:extLst>
      <p:ext uri="{BB962C8B-B14F-4D97-AF65-F5344CB8AC3E}">
        <p14:creationId xmlns:p14="http://schemas.microsoft.com/office/powerpoint/2010/main" val="38548518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one, let’s talk about robust sensing for </a:t>
            </a:r>
            <a:r>
              <a:rPr lang="en-US" dirty="0" err="1"/>
              <a:t>earables</a:t>
            </a:r>
            <a:r>
              <a:rPr lang="en-US" dirty="0"/>
              <a:t>. These works are the results of collaborations among several universities in both the US and the UK.</a:t>
            </a:r>
          </a:p>
        </p:txBody>
      </p:sp>
      <p:sp>
        <p:nvSpPr>
          <p:cNvPr id="4" name="Slide Number Placeholder 3"/>
          <p:cNvSpPr>
            <a:spLocks noGrp="1"/>
          </p:cNvSpPr>
          <p:nvPr>
            <p:ph type="sldNum" sz="quarter" idx="5"/>
          </p:nvPr>
        </p:nvSpPr>
        <p:spPr/>
        <p:txBody>
          <a:bodyPr/>
          <a:lstStyle/>
          <a:p>
            <a:fld id="{FFB25627-D4BC-4820-878C-23C150ABFAD3}" type="slidenum">
              <a:rPr lang="en-US" smtClean="0"/>
              <a:t>52</a:t>
            </a:fld>
            <a:endParaRPr lang="en-US"/>
          </a:p>
        </p:txBody>
      </p:sp>
    </p:spTree>
    <p:extLst>
      <p:ext uri="{BB962C8B-B14F-4D97-AF65-F5344CB8AC3E}">
        <p14:creationId xmlns:p14="http://schemas.microsoft.com/office/powerpoint/2010/main" val="2716701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baseline="0" dirty="0">
                <a:solidFill>
                  <a:schemeClr val="tx1"/>
                </a:solidFill>
                <a:latin typeface="+mn-lt"/>
                <a:ea typeface="+mn-ea"/>
                <a:cs typeface="+mn-cs"/>
              </a:rPr>
              <a:t>In the past, I have mostly focused on the area inside and around the ear to capture various </a:t>
            </a:r>
            <a:r>
              <a:rPr lang="en-US" sz="1200" b="0" i="0" u="none" strike="noStrike" kern="1200" baseline="0" dirty="0" err="1">
                <a:solidFill>
                  <a:schemeClr val="tx1"/>
                </a:solidFill>
                <a:latin typeface="+mn-lt"/>
                <a:ea typeface="+mn-ea"/>
                <a:cs typeface="+mn-cs"/>
              </a:rPr>
              <a:t>biosignals</a:t>
            </a:r>
            <a:r>
              <a:rPr lang="en-US" sz="1200" b="0" i="0" u="none" strike="noStrike" kern="1200" baseline="0" dirty="0">
                <a:solidFill>
                  <a:schemeClr val="tx1"/>
                </a:solidFill>
                <a:latin typeface="+mn-lt"/>
                <a:ea typeface="+mn-ea"/>
                <a:cs typeface="+mn-cs"/>
              </a:rPr>
              <a:t> on the human head such as …</a:t>
            </a:r>
          </a:p>
        </p:txBody>
      </p:sp>
      <p:sp>
        <p:nvSpPr>
          <p:cNvPr id="4" name="Slide Number Placeholder 3"/>
          <p:cNvSpPr>
            <a:spLocks noGrp="1"/>
          </p:cNvSpPr>
          <p:nvPr>
            <p:ph type="sldNum" sz="quarter" idx="5"/>
          </p:nvPr>
        </p:nvSpPr>
        <p:spPr/>
        <p:txBody>
          <a:bodyPr/>
          <a:lstStyle/>
          <a:p>
            <a:fld id="{FFB25627-D4BC-4820-878C-23C150ABFAD3}" type="slidenum">
              <a:rPr lang="en-US" smtClean="0"/>
              <a:t>53</a:t>
            </a:fld>
            <a:endParaRPr lang="en-US"/>
          </a:p>
        </p:txBody>
      </p:sp>
    </p:spTree>
    <p:extLst>
      <p:ext uri="{BB962C8B-B14F-4D97-AF65-F5344CB8AC3E}">
        <p14:creationId xmlns:p14="http://schemas.microsoft.com/office/powerpoint/2010/main" val="4225099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baseline="0" dirty="0">
                <a:solidFill>
                  <a:schemeClr val="tx1"/>
                </a:solidFill>
                <a:latin typeface="+mn-lt"/>
                <a:ea typeface="+mn-ea"/>
                <a:cs typeface="+mn-cs"/>
              </a:rPr>
              <a:t>In the past, I have mostly focused on the area inside and around the ear to capture various </a:t>
            </a:r>
            <a:r>
              <a:rPr lang="en-US" sz="1200" b="0" i="0" u="none" strike="noStrike" kern="1200" baseline="0" dirty="0" err="1">
                <a:solidFill>
                  <a:schemeClr val="tx1"/>
                </a:solidFill>
                <a:latin typeface="+mn-lt"/>
                <a:ea typeface="+mn-ea"/>
                <a:cs typeface="+mn-cs"/>
              </a:rPr>
              <a:t>biosignals</a:t>
            </a:r>
            <a:r>
              <a:rPr lang="en-US" sz="1200" b="0" i="0" u="none" strike="noStrike" kern="1200" baseline="0" dirty="0">
                <a:solidFill>
                  <a:schemeClr val="tx1"/>
                </a:solidFill>
                <a:latin typeface="+mn-lt"/>
                <a:ea typeface="+mn-ea"/>
                <a:cs typeface="+mn-cs"/>
              </a:rPr>
              <a:t> on the human head such as …</a:t>
            </a:r>
          </a:p>
        </p:txBody>
      </p:sp>
      <p:sp>
        <p:nvSpPr>
          <p:cNvPr id="4" name="Slide Number Placeholder 3"/>
          <p:cNvSpPr>
            <a:spLocks noGrp="1"/>
          </p:cNvSpPr>
          <p:nvPr>
            <p:ph type="sldNum" sz="quarter" idx="5"/>
          </p:nvPr>
        </p:nvSpPr>
        <p:spPr/>
        <p:txBody>
          <a:bodyPr/>
          <a:lstStyle/>
          <a:p>
            <a:fld id="{FFB25627-D4BC-4820-878C-23C150ABFAD3}" type="slidenum">
              <a:rPr lang="en-US" smtClean="0"/>
              <a:t>54</a:t>
            </a:fld>
            <a:endParaRPr lang="en-US"/>
          </a:p>
        </p:txBody>
      </p:sp>
    </p:spTree>
    <p:extLst>
      <p:ext uri="{BB962C8B-B14F-4D97-AF65-F5344CB8AC3E}">
        <p14:creationId xmlns:p14="http://schemas.microsoft.com/office/powerpoint/2010/main" val="6887862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this work, we propose a Behind-the-ear wearable system, called WAKE, which is able to capture key biomarkers of microsleep. It is also low cost, can be used daily, and socially acceptable.</a:t>
            </a:r>
          </a:p>
          <a:p>
            <a:r>
              <a:rPr lang="en-US" sz="1200" b="0" i="0" u="none" strike="noStrike" kern="1200" baseline="0" dirty="0">
                <a:solidFill>
                  <a:schemeClr val="tx1"/>
                </a:solidFill>
                <a:latin typeface="+mn-lt"/>
                <a:ea typeface="+mn-ea"/>
                <a:cs typeface="+mn-cs"/>
              </a:rPr>
              <a:t>The behind-the-ear form factor is motivated by the fact that bone-conductance headphones, which are worn behind the ears, are becoming widely used. This technology trend gives us an opportunity to enable a wide range of cognitive monitoring and improvement applications.</a:t>
            </a:r>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55</a:t>
            </a:fld>
            <a:endParaRPr lang="en-US"/>
          </a:p>
        </p:txBody>
      </p:sp>
    </p:spTree>
    <p:extLst>
      <p:ext uri="{BB962C8B-B14F-4D97-AF65-F5344CB8AC3E}">
        <p14:creationId xmlns:p14="http://schemas.microsoft.com/office/powerpoint/2010/main" val="22479394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behind-the-ear biosensing system is one of my main research in this direction. To </a:t>
            </a:r>
            <a:r>
              <a:rPr lang="en-US" dirty="0" err="1"/>
              <a:t>realise</a:t>
            </a:r>
            <a:r>
              <a:rPr lang="en-US" dirty="0"/>
              <a:t> it, we face several challenges:</a:t>
            </a:r>
          </a:p>
          <a:p>
            <a:pPr marL="171450" indent="-171450">
              <a:buFontTx/>
              <a:buChar char="-"/>
            </a:pPr>
            <a:r>
              <a:rPr lang="en-US" dirty="0"/>
              <a:t>Heavy noises and motion interference in daily uses is the long-standing challenge limiting the practical uses of </a:t>
            </a:r>
            <a:r>
              <a:rPr lang="en-US" dirty="0" err="1"/>
              <a:t>biosignals</a:t>
            </a:r>
            <a:r>
              <a:rPr lang="en-US" dirty="0"/>
              <a:t> sensing systems as it is difficult to ensure high fidelity signals.</a:t>
            </a:r>
          </a:p>
          <a:p>
            <a:pPr marL="171450" indent="-171450">
              <a:buFontTx/>
              <a:buChar char="-"/>
            </a:pPr>
            <a:r>
              <a:rPr lang="en-US" dirty="0"/>
              <a:t>Making a wearable, and unobtrusive device that can continuously monitor wakefulness is non-trivial because multiple sensors are usually needed to capture the core biomarkers of wakefulness; </a:t>
            </a:r>
          </a:p>
          <a:p>
            <a:pPr marL="171450" indent="-171450">
              <a:buFontTx/>
              <a:buChar char="-"/>
            </a:pPr>
            <a:r>
              <a:rPr lang="en-US" dirty="0"/>
              <a:t>Quantifying microsleep from behind the ears is an unexplored topic where existing techniques cannot be applied directly.</a:t>
            </a:r>
          </a:p>
          <a:p>
            <a:pPr marL="171450" indent="-171450">
              <a:buFontTx/>
              <a:buChar char="-"/>
            </a:pPr>
            <a:r>
              <a:rPr lang="en-US" dirty="0"/>
              <a:t>The Behind-the-ears physiological signals are weak and overlap with each other with three order magnitudes range.</a:t>
            </a:r>
          </a:p>
        </p:txBody>
      </p:sp>
      <p:sp>
        <p:nvSpPr>
          <p:cNvPr id="4" name="Slide Number Placeholder 3"/>
          <p:cNvSpPr>
            <a:spLocks noGrp="1"/>
          </p:cNvSpPr>
          <p:nvPr>
            <p:ph type="sldNum" sz="quarter" idx="5"/>
          </p:nvPr>
        </p:nvSpPr>
        <p:spPr/>
        <p:txBody>
          <a:bodyPr/>
          <a:lstStyle/>
          <a:p>
            <a:fld id="{FFB25627-D4BC-4820-878C-23C150ABFAD3}" type="slidenum">
              <a:rPr lang="en-US" smtClean="0"/>
              <a:t>56</a:t>
            </a:fld>
            <a:endParaRPr lang="en-US"/>
          </a:p>
        </p:txBody>
      </p:sp>
    </p:spTree>
    <p:extLst>
      <p:ext uri="{BB962C8B-B14F-4D97-AF65-F5344CB8AC3E}">
        <p14:creationId xmlns:p14="http://schemas.microsoft.com/office/powerpoint/2010/main" val="1714825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challenge that we will need to tackle is to identify the locations of our sensors so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Wearability</a:t>
            </a:r>
            <a:r>
              <a:rPr lang="en-US" dirty="0"/>
              <a:t> and sensing sensitivity can be achieved, and minimal number of sensors is also desirable.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key observation is that the ear is the intersection of multiple microsleep biomarkers such as: theta activities in the mid-brain, alpha waves from the occipital, EOG from the movements of the eyes, EMG from muscles group linked to the chin, and EDA from sweat glands on the back of the ear. Besides, it is also a natural harbor point where a wearable device can be worn.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take closer look at the temporal bone which cover the whole behind-the-ear area, we can see it has two major parts: the squamous and the mastoid. The squamous is the thin upper bone. We would want to place a biosensing electrode there so that it can be close to the brain. The mastoid is the thick lower one, where we can place the reference to maximize the voltage potential for EEG/EOG/EMG. EDA can be captured by captured by placing electrodes on the area with high sweat gland density on the back of the 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can reduce the need of multiple sensors on the head and face into a small set sensors behind the ear to achieve </a:t>
            </a:r>
            <a:r>
              <a:rPr lang="en-US" dirty="0" err="1"/>
              <a:t>wearability</a:t>
            </a:r>
            <a:r>
              <a:rPr lang="en-US" dirty="0"/>
              <a:t>. But how about sensing sensitivity?</a:t>
            </a:r>
          </a:p>
        </p:txBody>
      </p:sp>
      <p:sp>
        <p:nvSpPr>
          <p:cNvPr id="4" name="Slide Number Placeholder 3"/>
          <p:cNvSpPr>
            <a:spLocks noGrp="1"/>
          </p:cNvSpPr>
          <p:nvPr>
            <p:ph type="sldNum" sz="quarter" idx="5"/>
          </p:nvPr>
        </p:nvSpPr>
        <p:spPr/>
        <p:txBody>
          <a:bodyPr/>
          <a:lstStyle/>
          <a:p>
            <a:fld id="{FFB25627-D4BC-4820-878C-23C150ABFAD3}" type="slidenum">
              <a:rPr lang="en-US" smtClean="0"/>
              <a:t>57</a:t>
            </a:fld>
            <a:endParaRPr lang="en-US"/>
          </a:p>
        </p:txBody>
      </p:sp>
    </p:spTree>
    <p:extLst>
      <p:ext uri="{BB962C8B-B14F-4D97-AF65-F5344CB8AC3E}">
        <p14:creationId xmlns:p14="http://schemas.microsoft.com/office/powerpoint/2010/main" val="2739104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confirm this, we conducted a set of experiments by placing the sensors behind the 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there is a question that we need to ask, what are the unique </a:t>
            </a:r>
            <a:r>
              <a:rPr lang="en-US" b="0" dirty="0">
                <a:solidFill>
                  <a:srgbClr val="C00000"/>
                </a:solidFill>
              </a:rPr>
              <a:t>characteristics of BTE signals? So we can take them into account while realizing WAKE.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first experiment, we can see that both channels can capture alpha activities when the subject closes their eyes. In the second experiment, we can see that eye blinks can be captured by the first ear channel while eye movements are captured by the second one. EMG from facial muscle contractions can be easily captured by both channels. Finally, EDA can also be seen from behind the ear during exciting periods.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data, we can notice that our BTE EEG and EOG has a fairly low amplitude than ones from standard placements. This is probably because of the further distance from the signal sources. Additionally, there is an overlap between BTE EEG/EOG and EMG signals with a significant amplitude difference. This is a challenge that we will need to address to ensure high-fidelity signals.</a:t>
            </a:r>
          </a:p>
        </p:txBody>
      </p:sp>
      <p:sp>
        <p:nvSpPr>
          <p:cNvPr id="4" name="Slide Number Placeholder 3"/>
          <p:cNvSpPr>
            <a:spLocks noGrp="1"/>
          </p:cNvSpPr>
          <p:nvPr>
            <p:ph type="sldNum" sz="quarter" idx="5"/>
          </p:nvPr>
        </p:nvSpPr>
        <p:spPr/>
        <p:txBody>
          <a:bodyPr/>
          <a:lstStyle/>
          <a:p>
            <a:fld id="{FFB25627-D4BC-4820-878C-23C150ABFAD3}" type="slidenum">
              <a:rPr lang="en-US" smtClean="0"/>
              <a:t>58</a:t>
            </a:fld>
            <a:endParaRPr lang="en-US"/>
          </a:p>
        </p:txBody>
      </p:sp>
    </p:spTree>
    <p:extLst>
      <p:ext uri="{BB962C8B-B14F-4D97-AF65-F5344CB8AC3E}">
        <p14:creationId xmlns:p14="http://schemas.microsoft.com/office/powerpoint/2010/main" val="14906352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of the most important challenges of designing a reliable wearable device is to cancel the noises created by human motions and coupled from the environment. From our in-lab experiments, we can observe that environmental noise has a significant impact on the captured signals while motion can completely distort the signal. </a:t>
            </a:r>
          </a:p>
          <a:p>
            <a:r>
              <a:rPr lang="en-US" sz="1200" b="0" i="0" u="none" strike="noStrike" kern="1200" baseline="0" dirty="0">
                <a:solidFill>
                  <a:schemeClr val="tx1"/>
                </a:solidFill>
                <a:latin typeface="+mn-lt"/>
                <a:ea typeface="+mn-ea"/>
                <a:cs typeface="+mn-cs"/>
              </a:rPr>
              <a:t>According the literature, there are two main sources of motion artifacts: (1) micro-movements of the sensing electrodes and (2) microphonic triboelectric effect on the signal wires. They lead to the fluctuations in electrical pathway resulting in noises.</a:t>
            </a:r>
          </a:p>
          <a:p>
            <a:r>
              <a:rPr lang="en-US" sz="1200" b="0" i="0" u="none" strike="noStrike" kern="1200" baseline="0" dirty="0">
                <a:solidFill>
                  <a:schemeClr val="tx1"/>
                </a:solidFill>
                <a:latin typeface="+mn-lt"/>
                <a:ea typeface="+mn-ea"/>
                <a:cs typeface="+mn-cs"/>
              </a:rPr>
              <a:t>Radio and electromagnetic inference from various appliances can easily coupled into human body and signal wires which act as antennas. To make it more challenging, depend on the environment, the noise could vary. Thus, the solution also need to work across different environments.</a:t>
            </a:r>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59</a:t>
            </a:fld>
            <a:endParaRPr lang="en-US"/>
          </a:p>
        </p:txBody>
      </p:sp>
    </p:spTree>
    <p:extLst>
      <p:ext uri="{BB962C8B-B14F-4D97-AF65-F5344CB8AC3E}">
        <p14:creationId xmlns:p14="http://schemas.microsoft.com/office/powerpoint/2010/main" val="346251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6</a:t>
            </a:fld>
            <a:endParaRPr lang="en-US"/>
          </a:p>
        </p:txBody>
      </p:sp>
    </p:spTree>
    <p:extLst>
      <p:ext uri="{BB962C8B-B14F-4D97-AF65-F5344CB8AC3E}">
        <p14:creationId xmlns:p14="http://schemas.microsoft.com/office/powerpoint/2010/main" val="3160405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propose a technique called three-folds cascaded amplifying (or 3CA) to mitigate motion artifacts and environmental noises in real-time at the electrical level. In a conventional biosensing system, we can model the relationship among the output signal, the contact impedance, inherent capacitance of the signal wires, and input impedance of the amplifier through this equation. </a:t>
            </a:r>
          </a:p>
          <a:p>
            <a:r>
              <a:rPr lang="en-US" sz="1200" b="0" i="0" u="none" strike="noStrike" kern="1200" baseline="0" dirty="0">
                <a:solidFill>
                  <a:schemeClr val="tx1"/>
                </a:solidFill>
                <a:latin typeface="+mn-lt"/>
                <a:ea typeface="+mn-ea"/>
                <a:cs typeface="+mn-cs"/>
              </a:rPr>
              <a:t>The triboelectric effect due to movement of the wires will create changes in the inherent capacitance. On the other hand, micro-motion of the electrodes create changes in the contact impedance. </a:t>
            </a:r>
          </a:p>
          <a:p>
            <a:r>
              <a:rPr lang="en-US" sz="1200" b="0" i="0" u="none" strike="noStrike" kern="1200" baseline="0" dirty="0">
                <a:solidFill>
                  <a:schemeClr val="tx1"/>
                </a:solidFill>
                <a:latin typeface="+mn-lt"/>
                <a:ea typeface="+mn-ea"/>
                <a:cs typeface="+mn-cs"/>
              </a:rPr>
              <a:t>To address these fluctuations, we introduce stage 1 - Unity-gain amplifying. By doing Z transformation in this stage, we can effectively eliminate the effect of the inherent capacitance.</a:t>
            </a:r>
          </a:p>
          <a:p>
            <a:r>
              <a:rPr lang="en-US" sz="1200" b="0" i="0" u="none" strike="noStrike" kern="1200" baseline="0" dirty="0">
                <a:solidFill>
                  <a:schemeClr val="tx1"/>
                </a:solidFill>
                <a:latin typeface="+mn-lt"/>
                <a:ea typeface="+mn-ea"/>
                <a:cs typeface="+mn-cs"/>
              </a:rPr>
              <a:t>Rewrite the 1st equation for the first stage, we will have the 2</a:t>
            </a:r>
            <a:r>
              <a:rPr lang="en-US" sz="1200" b="0" i="0" u="none" strike="noStrike" kern="1200" baseline="30000" dirty="0">
                <a:solidFill>
                  <a:schemeClr val="tx1"/>
                </a:solidFill>
                <a:latin typeface="+mn-lt"/>
                <a:ea typeface="+mn-ea"/>
                <a:cs typeface="+mn-cs"/>
              </a:rPr>
              <a:t>nd</a:t>
            </a:r>
            <a:r>
              <a:rPr lang="en-US" sz="1200" b="0" i="0" u="none" strike="noStrike" kern="1200" baseline="0" dirty="0">
                <a:solidFill>
                  <a:schemeClr val="tx1"/>
                </a:solidFill>
                <a:latin typeface="+mn-lt"/>
                <a:ea typeface="+mn-ea"/>
                <a:cs typeface="+mn-cs"/>
              </a:rPr>
              <a:t> equation:</a:t>
            </a:r>
          </a:p>
          <a:p>
            <a:r>
              <a:rPr lang="en-US" sz="1200" b="0" i="0" u="none" strike="noStrike" kern="1200" baseline="0" dirty="0">
                <a:solidFill>
                  <a:schemeClr val="tx1"/>
                </a:solidFill>
                <a:latin typeface="+mn-lt"/>
                <a:ea typeface="+mn-ea"/>
                <a:cs typeface="+mn-cs"/>
              </a:rPr>
              <a:t>The changes in contact impedance can be mitigated when gamma value in the second equation is minimized by using a unity gain buffer, maximizing input impedance, and placing the amplifier as close to the electrode as possible.</a:t>
            </a:r>
          </a:p>
          <a:p>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60</a:t>
            </a:fld>
            <a:endParaRPr lang="en-US"/>
          </a:p>
        </p:txBody>
      </p:sp>
    </p:spTree>
    <p:extLst>
      <p:ext uri="{BB962C8B-B14F-4D97-AF65-F5344CB8AC3E}">
        <p14:creationId xmlns:p14="http://schemas.microsoft.com/office/powerpoint/2010/main" val="34062793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noise coupling from the environment, we will need to add another stage called Feed Forward Differential </a:t>
            </a:r>
            <a:r>
              <a:rPr lang="en-US" dirty="0" err="1"/>
              <a:t>PreAmplifying</a:t>
            </a:r>
            <a:r>
              <a:rPr lang="en-US" dirty="0"/>
              <a:t> (F2DP) to amplify our BTE signals before driving the signal wires. </a:t>
            </a:r>
          </a:p>
          <a:p>
            <a:endParaRPr lang="en-US" dirty="0"/>
          </a:p>
          <a:p>
            <a:r>
              <a:rPr lang="en-US" b="0" dirty="0">
                <a:solidFill>
                  <a:srgbClr val="002D86"/>
                </a:solidFill>
              </a:rPr>
              <a:t>Feed-Forward Differential Amplifying</a:t>
            </a:r>
            <a:r>
              <a:rPr lang="en-US" b="0" dirty="0"/>
              <a:t> </a:t>
            </a:r>
            <a:r>
              <a:rPr lang="en-US" dirty="0"/>
              <a:t>technique is employed in our design so that we can enhance the CMRR, which is the ability  to reject noise coupled to the human body. Furthermore, it also produces amplified and fully differential output signals which are robust against environment noises coupled into the signal wires.</a:t>
            </a:r>
            <a:endParaRPr lang="en-US" b="0" dirty="0"/>
          </a:p>
          <a:p>
            <a:endParaRPr lang="en-US" dirty="0"/>
          </a:p>
          <a:p>
            <a:r>
              <a:rPr lang="en-US" dirty="0"/>
              <a:t>For F2DP to work, we need to remove the DC component inside the input signals. The conventional RC high-pass filter suffers from component mismatches which compromise the CMRR. So we used a balanced AC-coupling topology to effectively remove DC component without suffering from component mismatches.</a:t>
            </a:r>
          </a:p>
        </p:txBody>
      </p:sp>
      <p:sp>
        <p:nvSpPr>
          <p:cNvPr id="4" name="Slide Number Placeholder 3"/>
          <p:cNvSpPr>
            <a:spLocks noGrp="1"/>
          </p:cNvSpPr>
          <p:nvPr>
            <p:ph type="sldNum" sz="quarter" idx="5"/>
          </p:nvPr>
        </p:nvSpPr>
        <p:spPr/>
        <p:txBody>
          <a:bodyPr/>
          <a:lstStyle/>
          <a:p>
            <a:fld id="{FFB25627-D4BC-4820-878C-23C150ABFAD3}" type="slidenum">
              <a:rPr lang="en-US" smtClean="0"/>
              <a:t>61</a:t>
            </a:fld>
            <a:endParaRPr lang="en-US"/>
          </a:p>
        </p:txBody>
      </p:sp>
    </p:spTree>
    <p:extLst>
      <p:ext uri="{BB962C8B-B14F-4D97-AF65-F5344CB8AC3E}">
        <p14:creationId xmlns:p14="http://schemas.microsoft.com/office/powerpoint/2010/main" val="733880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challenge that we noticed with our BTE signal is the overlap between EEG/EOG and EMG signals in three orders magnitude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using a fixed gain is not efficient. Using a high gain to have a better resolution for EEG and EOG could saturate EMG signals. On the other hand, using a low gain to avoid EMG saturation will increase the noise floor for EEG and EOG signals. To handle this issue efficiently, the gain of our amplifier needs to be changed on-the-fly.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so, we made several observations on the patterns of our BTE signals: first, strong EMG events don’t happen frequently. However, they can suddenly happen with a significant magnitude. Besides, EMG signal is stochastic, and it can vary significantly. </a:t>
            </a:r>
          </a:p>
        </p:txBody>
      </p:sp>
      <p:sp>
        <p:nvSpPr>
          <p:cNvPr id="4" name="Slide Number Placeholder 3"/>
          <p:cNvSpPr>
            <a:spLocks noGrp="1"/>
          </p:cNvSpPr>
          <p:nvPr>
            <p:ph type="sldNum" sz="quarter" idx="5"/>
          </p:nvPr>
        </p:nvSpPr>
        <p:spPr/>
        <p:txBody>
          <a:bodyPr/>
          <a:lstStyle/>
          <a:p>
            <a:fld id="{FFB25627-D4BC-4820-878C-23C150ABFAD3}" type="slidenum">
              <a:rPr lang="en-US" smtClean="0"/>
              <a:t>62</a:t>
            </a:fld>
            <a:endParaRPr lang="en-US"/>
          </a:p>
        </p:txBody>
      </p:sp>
    </p:spTree>
    <p:extLst>
      <p:ext uri="{BB962C8B-B14F-4D97-AF65-F5344CB8AC3E}">
        <p14:creationId xmlns:p14="http://schemas.microsoft.com/office/powerpoint/2010/main" val="18650069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our stage 3 of 3CA, adaptive amplifying. We employ a programmable instrumentation amplifier and include an Adaptive Gain Control algorithm in our firmware to control it. </a:t>
            </a:r>
          </a:p>
          <a:p>
            <a:r>
              <a:rPr lang="en-US" dirty="0"/>
              <a:t>Based on our observations of the BTE signals, we devise our algorithm with 3 steps. Initially, the it keeps the gain a maximum so that our BTE EEG/EOG signal can be captured with a low noise floor. Then, it needs to react quickly to sudden increases from the initial state so that we can capture an EMG event quickly. While an EMG event is happening, it needs to react slowly to sudden decreases to avoid gain oscillation due to the variations of EMG signals.</a:t>
            </a:r>
          </a:p>
          <a:p>
            <a:r>
              <a:rPr lang="en-US" dirty="0"/>
              <a:t>We find out that both square law detector and peak envelope detector with dynamic windows can achieve this property. However, we decided to employ PED because of its low complexity to be implemented on the firmware. </a:t>
            </a:r>
          </a:p>
        </p:txBody>
      </p:sp>
      <p:sp>
        <p:nvSpPr>
          <p:cNvPr id="4" name="Slide Number Placeholder 3"/>
          <p:cNvSpPr>
            <a:spLocks noGrp="1"/>
          </p:cNvSpPr>
          <p:nvPr>
            <p:ph type="sldNum" sz="quarter" idx="5"/>
          </p:nvPr>
        </p:nvSpPr>
        <p:spPr/>
        <p:txBody>
          <a:bodyPr/>
          <a:lstStyle/>
          <a:p>
            <a:fld id="{FFB25627-D4BC-4820-878C-23C150ABFAD3}" type="slidenum">
              <a:rPr lang="en-US" smtClean="0"/>
              <a:t>63</a:t>
            </a:fld>
            <a:endParaRPr lang="en-US"/>
          </a:p>
        </p:txBody>
      </p:sp>
    </p:spTree>
    <p:extLst>
      <p:ext uri="{BB962C8B-B14F-4D97-AF65-F5344CB8AC3E}">
        <p14:creationId xmlns:p14="http://schemas.microsoft.com/office/powerpoint/2010/main" val="3050143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presents an overview of our system. Our hardware consist of a pair of silicon earpieces attached with </a:t>
            </a:r>
            <a:r>
              <a:rPr lang="en-US" dirty="0" err="1"/>
              <a:t>biosignal</a:t>
            </a:r>
            <a:r>
              <a:rPr lang="en-US" dirty="0"/>
              <a:t> sensors and 3CA circuits. On the firmware, we have the adaptive gain control algorithm and processing functions to digitalize sensor signals and stream them to our software on a host device. The sensor data is then be processed and decomposed into separated components. They are feed to our machine learning model to classify microsleep events.</a:t>
            </a:r>
          </a:p>
          <a:p>
            <a:endParaRPr lang="en-US" dirty="0"/>
          </a:p>
          <a:p>
            <a:r>
              <a:rPr lang="en-US" dirty="0"/>
              <a:t>The following figures show the design of our BTE silicone earpieces. We choose silicone so it can be comfortable to wear and deform with different ear shapes. We embed a memory wire inside the earpiece to keep our sensing electrodes contacted with the skin. </a:t>
            </a:r>
          </a:p>
          <a:p>
            <a:endParaRPr lang="en-US" dirty="0"/>
          </a:p>
          <a:p>
            <a:r>
              <a:rPr lang="en-US" dirty="0"/>
              <a:t>The last figure shows our custom-built sensing hardware, which has a low power MCU, an analog front end, and a Bluetooth module to provide the wireless connection.</a:t>
            </a:r>
          </a:p>
        </p:txBody>
      </p:sp>
      <p:sp>
        <p:nvSpPr>
          <p:cNvPr id="4" name="Slide Number Placeholder 3"/>
          <p:cNvSpPr>
            <a:spLocks noGrp="1"/>
          </p:cNvSpPr>
          <p:nvPr>
            <p:ph type="sldNum" sz="quarter" idx="5"/>
          </p:nvPr>
        </p:nvSpPr>
        <p:spPr/>
        <p:txBody>
          <a:bodyPr/>
          <a:lstStyle/>
          <a:p>
            <a:fld id="{FFB25627-D4BC-4820-878C-23C150ABFAD3}" type="slidenum">
              <a:rPr lang="en-US" smtClean="0"/>
              <a:t>64</a:t>
            </a:fld>
            <a:endParaRPr lang="en-US"/>
          </a:p>
        </p:txBody>
      </p:sp>
    </p:spTree>
    <p:extLst>
      <p:ext uri="{BB962C8B-B14F-4D97-AF65-F5344CB8AC3E}">
        <p14:creationId xmlns:p14="http://schemas.microsoft.com/office/powerpoint/2010/main" val="2699058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conducted 4 sets of experiment to evaluate our WAKE prototype. In the first evaluation, we compare the signals captured from behind the ear with ground-truth ones. They ground-truth signals are captured by medical-grade devices with standard placements. The experiment was about 40 minutes long.</a:t>
            </a:r>
          </a:p>
          <a:p>
            <a:endParaRPr lang="en-US" dirty="0"/>
          </a:p>
          <a:p>
            <a:r>
              <a:rPr lang="en-US" dirty="0"/>
              <a:t>The captured signals are shown in the following figures. We can see that our BTE signals have similar shapes and patterns similar to the ground-truth ones. However, the BTE EEG and EOG signals are much smaller. </a:t>
            </a:r>
          </a:p>
          <a:p>
            <a:endParaRPr lang="en-US" dirty="0"/>
          </a:p>
          <a:p>
            <a:r>
              <a:rPr lang="en-US" dirty="0"/>
              <a:t>To quantitively compare them, we calculate the normalized cross correlation values. The results show that our BTE signal has moderate to strong correlation with the ground-truth ones and contain enough biomarkers for microsleep detection.</a:t>
            </a:r>
          </a:p>
        </p:txBody>
      </p:sp>
      <p:sp>
        <p:nvSpPr>
          <p:cNvPr id="4" name="Slide Number Placeholder 3"/>
          <p:cNvSpPr>
            <a:spLocks noGrp="1"/>
          </p:cNvSpPr>
          <p:nvPr>
            <p:ph type="sldNum" sz="quarter" idx="5"/>
          </p:nvPr>
        </p:nvSpPr>
        <p:spPr/>
        <p:txBody>
          <a:bodyPr/>
          <a:lstStyle/>
          <a:p>
            <a:fld id="{FFB25627-D4BC-4820-878C-23C150ABFAD3}" type="slidenum">
              <a:rPr lang="en-US" smtClean="0"/>
              <a:t>65</a:t>
            </a:fld>
            <a:endParaRPr lang="en-US"/>
          </a:p>
        </p:txBody>
      </p:sp>
    </p:spTree>
    <p:extLst>
      <p:ext uri="{BB962C8B-B14F-4D97-AF65-F5344CB8AC3E}">
        <p14:creationId xmlns:p14="http://schemas.microsoft.com/office/powerpoint/2010/main" val="161153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experiment, we evaluated the ability to withstand noisy conditions in the real-world. </a:t>
            </a:r>
          </a:p>
          <a:p>
            <a:endParaRPr lang="en-US" dirty="0"/>
          </a:p>
          <a:p>
            <a:r>
              <a:rPr lang="en-US" dirty="0"/>
              <a:t>In our motion evaluations, we compare the captured signals with and without our 3CA technique during walking and driving. While standing, we can capture eye blinks clearly with and without 3CA. However, during walking, the signal is completely distorted by motion without 3CA. We can observe a similar result during the driving scenario. 3CA can reduce 11-19 dB of the noise power introduced by motion.</a:t>
            </a:r>
          </a:p>
          <a:p>
            <a:endParaRPr lang="en-US" dirty="0"/>
          </a:p>
          <a:p>
            <a:r>
              <a:rPr lang="en-US" dirty="0"/>
              <a:t>In our environmental noise evaluation, we also compare the captured signals in 3 different environments: in an office, in a residential area, and inside a car. The results shown that electromagnetic inference are minimized with 3CA by 9-16 </a:t>
            </a:r>
            <a:r>
              <a:rPr lang="en-US" dirty="0" err="1"/>
              <a:t>dB.</a:t>
            </a:r>
            <a:r>
              <a:rPr lang="en-US" dirty="0"/>
              <a:t> When the subject is sitting a car, most of the environmental noise is actually coming from the motion of the car. </a:t>
            </a:r>
          </a:p>
        </p:txBody>
      </p:sp>
      <p:sp>
        <p:nvSpPr>
          <p:cNvPr id="4" name="Slide Number Placeholder 3"/>
          <p:cNvSpPr>
            <a:spLocks noGrp="1"/>
          </p:cNvSpPr>
          <p:nvPr>
            <p:ph type="sldNum" sz="quarter" idx="5"/>
          </p:nvPr>
        </p:nvSpPr>
        <p:spPr/>
        <p:txBody>
          <a:bodyPr/>
          <a:lstStyle/>
          <a:p>
            <a:fld id="{FFB25627-D4BC-4820-878C-23C150ABFAD3}" type="slidenum">
              <a:rPr lang="en-US" smtClean="0"/>
              <a:t>66</a:t>
            </a:fld>
            <a:endParaRPr lang="en-US"/>
          </a:p>
        </p:txBody>
      </p:sp>
    </p:spTree>
    <p:extLst>
      <p:ext uri="{BB962C8B-B14F-4D97-AF65-F5344CB8AC3E}">
        <p14:creationId xmlns:p14="http://schemas.microsoft.com/office/powerpoint/2010/main" val="272709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third experiment, we evaluate the ability to detect microsleep with WAKE by conducting the </a:t>
            </a:r>
            <a:r>
              <a:rPr lang="en-US" dirty="0" err="1"/>
              <a:t>Maintance</a:t>
            </a:r>
            <a:r>
              <a:rPr lang="en-US" dirty="0"/>
              <a:t> of Wakefulness Test on 19 subjects. The Video PSG system and the scoring from 2 sleep experts were used as the ground truth.</a:t>
            </a:r>
          </a:p>
          <a:p>
            <a:endParaRPr lang="en-US" dirty="0"/>
          </a:p>
          <a:p>
            <a:r>
              <a:rPr lang="en-US" dirty="0"/>
              <a:t>Our dataset has more than 40000 data points. We developed a hybrid classification model to classify awake and microsleep epoch.</a:t>
            </a:r>
          </a:p>
          <a:p>
            <a:endParaRPr lang="en-US" dirty="0"/>
          </a:p>
          <a:p>
            <a:r>
              <a:rPr lang="en-US" dirty="0"/>
              <a:t>In the leave-one-subject-out validation, our model can achieve the 76% for precision and 85% for both sensitivity and specificity on an unseen subject. On a specific subject, we can achieve more than 87% for all the metrics</a:t>
            </a:r>
          </a:p>
          <a:p>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67</a:t>
            </a:fld>
            <a:endParaRPr lang="en-US"/>
          </a:p>
        </p:txBody>
      </p:sp>
    </p:spTree>
    <p:extLst>
      <p:ext uri="{BB962C8B-B14F-4D97-AF65-F5344CB8AC3E}">
        <p14:creationId xmlns:p14="http://schemas.microsoft.com/office/powerpoint/2010/main" val="36250342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have made the following contributions:</a:t>
            </a:r>
          </a:p>
          <a:p>
            <a:r>
              <a:rPr lang="en-US" dirty="0"/>
              <a:t>First, we devise a 3CA technique to mitigate motion and environmental noises </a:t>
            </a:r>
          </a:p>
          <a:p>
            <a:r>
              <a:rPr lang="en-US" dirty="0"/>
              <a:t>Second, we identify a minimal of number of areas behind human ears so that a wearable, compact, and socially acceptable device can be designed.</a:t>
            </a:r>
          </a:p>
          <a:p>
            <a:r>
              <a:rPr lang="en-US" dirty="0"/>
              <a:t>Third, a hybrid classification model is developed to classify microsleep at second level resolution.</a:t>
            </a:r>
          </a:p>
          <a:p>
            <a:r>
              <a:rPr lang="en-US" dirty="0"/>
              <a:t>Finally, we evaluated our proposed system on 19 subjects to show the feasibility of WAKE.</a:t>
            </a:r>
          </a:p>
          <a:p>
            <a:endParaRPr lang="en-US" dirty="0"/>
          </a:p>
          <a:p>
            <a:r>
              <a:rPr lang="en-US" dirty="0"/>
              <a:t>There are still rooms for improvements in the future work such as conducting an microsleep detection evaluation in the real world, optimizing the WAKE device and exploring different effects of human artifacts.</a:t>
            </a:r>
          </a:p>
          <a:p>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68</a:t>
            </a:fld>
            <a:endParaRPr lang="en-US"/>
          </a:p>
        </p:txBody>
      </p:sp>
    </p:spTree>
    <p:extLst>
      <p:ext uri="{BB962C8B-B14F-4D97-AF65-F5344CB8AC3E}">
        <p14:creationId xmlns:p14="http://schemas.microsoft.com/office/powerpoint/2010/main" val="37824575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we will discuss how we could achieve efficient computing for long-term biosensing monitoring applications.</a:t>
            </a:r>
          </a:p>
        </p:txBody>
      </p:sp>
      <p:sp>
        <p:nvSpPr>
          <p:cNvPr id="4" name="Slide Number Placeholder 3"/>
          <p:cNvSpPr>
            <a:spLocks noGrp="1"/>
          </p:cNvSpPr>
          <p:nvPr>
            <p:ph type="sldNum" sz="quarter" idx="5"/>
          </p:nvPr>
        </p:nvSpPr>
        <p:spPr/>
        <p:txBody>
          <a:bodyPr/>
          <a:lstStyle/>
          <a:p>
            <a:fld id="{FFB25627-D4BC-4820-878C-23C150ABFAD3}" type="slidenum">
              <a:rPr lang="en-US" smtClean="0"/>
              <a:t>69</a:t>
            </a:fld>
            <a:endParaRPr lang="en-US"/>
          </a:p>
        </p:txBody>
      </p:sp>
    </p:spTree>
    <p:extLst>
      <p:ext uri="{BB962C8B-B14F-4D97-AF65-F5344CB8AC3E}">
        <p14:creationId xmlns:p14="http://schemas.microsoft.com/office/powerpoint/2010/main" val="385485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7</a:t>
            </a:fld>
            <a:endParaRPr lang="en-US"/>
          </a:p>
        </p:txBody>
      </p:sp>
    </p:spTree>
    <p:extLst>
      <p:ext uri="{BB962C8B-B14F-4D97-AF65-F5344CB8AC3E}">
        <p14:creationId xmlns:p14="http://schemas.microsoft.com/office/powerpoint/2010/main" val="22332643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Let us start with a question? What can we enable if we can compress high-fidelity </a:t>
            </a:r>
            <a:r>
              <a:rPr lang="en-US" dirty="0" err="1"/>
              <a:t>biosignal</a:t>
            </a:r>
            <a:r>
              <a:rPr lang="en-US" dirty="0"/>
              <a:t> by, say, 40X</a:t>
            </a:r>
            <a:r>
              <a:rPr lang="en-US" sz="1200" b="1" u="sng" dirty="0"/>
              <a:t> </a:t>
            </a:r>
            <a:r>
              <a:rPr lang="en-US" sz="1200" b="1" dirty="0"/>
              <a:t>on wearables?</a:t>
            </a:r>
          </a:p>
          <a:p>
            <a:pPr marL="0" indent="0">
              <a:buFontTx/>
              <a:buNone/>
            </a:pPr>
            <a:r>
              <a:rPr lang="en-US" sz="1200" b="0" dirty="0"/>
              <a:t>I believe we can</a:t>
            </a:r>
          </a:p>
          <a:p>
            <a:pPr marL="0" indent="0">
              <a:buFontTx/>
              <a:buNone/>
            </a:pPr>
            <a:r>
              <a:rPr lang="en-US" sz="1200" b="0" dirty="0"/>
              <a:t>(1) prevent fatalities from critical conditions like seizures and (2) enhance usability by removing a big battery bag like this one. Let’s look into how.</a:t>
            </a:r>
            <a:endParaRPr lang="en-US" b="0" dirty="0"/>
          </a:p>
        </p:txBody>
      </p:sp>
      <p:sp>
        <p:nvSpPr>
          <p:cNvPr id="4" name="Slide Number Placeholder 3"/>
          <p:cNvSpPr>
            <a:spLocks noGrp="1"/>
          </p:cNvSpPr>
          <p:nvPr>
            <p:ph type="sldNum" sz="quarter" idx="5"/>
          </p:nvPr>
        </p:nvSpPr>
        <p:spPr/>
        <p:txBody>
          <a:bodyPr/>
          <a:lstStyle/>
          <a:p>
            <a:fld id="{FFB25627-D4BC-4820-878C-23C150ABFAD3}" type="slidenum">
              <a:rPr lang="en-US" smtClean="0"/>
              <a:t>70</a:t>
            </a:fld>
            <a:endParaRPr lang="en-US"/>
          </a:p>
        </p:txBody>
      </p:sp>
    </p:spTree>
    <p:extLst>
      <p:ext uri="{BB962C8B-B14F-4D97-AF65-F5344CB8AC3E}">
        <p14:creationId xmlns:p14="http://schemas.microsoft.com/office/powerpoint/2010/main" val="3800179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issue that we are seeing now is many healthcare </a:t>
            </a:r>
            <a:r>
              <a:rPr lang="en-US" dirty="0" err="1"/>
              <a:t>biosignal</a:t>
            </a:r>
            <a:r>
              <a:rPr lang="en-US" dirty="0"/>
              <a:t>-based are not very practical for </a:t>
            </a:r>
            <a:r>
              <a:rPr lang="en-US" dirty="0" err="1"/>
              <a:t>earables</a:t>
            </a:r>
            <a:r>
              <a:rPr lang="en-US" dirty="0"/>
              <a:t> because of several reasons.</a:t>
            </a:r>
          </a:p>
          <a:p>
            <a:pPr marL="228600" indent="-228600">
              <a:buFontTx/>
              <a:buAutoNum type="arabicParenBoth"/>
            </a:pPr>
            <a:r>
              <a:rPr lang="en-US" dirty="0"/>
              <a:t>Those applications depend on long-term and high-fidelity </a:t>
            </a:r>
            <a:r>
              <a:rPr lang="en-US" dirty="0" err="1"/>
              <a:t>biosignal</a:t>
            </a:r>
            <a:r>
              <a:rPr lang="en-US" dirty="0"/>
              <a:t> monitoring.</a:t>
            </a:r>
          </a:p>
          <a:p>
            <a:pPr marL="228600" indent="-228600">
              <a:buFontTx/>
              <a:buAutoNum type="arabicParenBoth"/>
            </a:pPr>
            <a:r>
              <a:rPr lang="en-US" dirty="0"/>
              <a:t> That will result in a very high data transmission rate, which is energy heavy for low-power wireless communication protocols.</a:t>
            </a:r>
          </a:p>
          <a:p>
            <a:pPr marL="228600" indent="-228600">
              <a:buFontTx/>
              <a:buAutoNum type="arabicParenBoth"/>
            </a:pPr>
            <a:r>
              <a:rPr lang="en-US" dirty="0"/>
              <a:t> Some applications also require low-latency responses from the device. Like a seizure can be fatal if we can not warn the caregiver in time.</a:t>
            </a:r>
          </a:p>
          <a:p>
            <a:pPr marL="228600" indent="-228600">
              <a:buFontTx/>
              <a:buAutoNum type="arabicParenBoth"/>
            </a:pPr>
            <a:r>
              <a:rPr lang="en-US" dirty="0"/>
              <a:t> Last but not least, all of these requirements are placed on energy and resource-constrained wearables. Most of them have small batteries, MHz MCU, KB Memory.</a:t>
            </a:r>
          </a:p>
        </p:txBody>
      </p:sp>
      <p:sp>
        <p:nvSpPr>
          <p:cNvPr id="4" name="Slide Number Placeholder 3"/>
          <p:cNvSpPr>
            <a:spLocks noGrp="1"/>
          </p:cNvSpPr>
          <p:nvPr>
            <p:ph type="sldNum" sz="quarter" idx="5"/>
          </p:nvPr>
        </p:nvSpPr>
        <p:spPr/>
        <p:txBody>
          <a:bodyPr/>
          <a:lstStyle/>
          <a:p>
            <a:fld id="{FFB25627-D4BC-4820-878C-23C150ABFAD3}" type="slidenum">
              <a:rPr lang="en-US" smtClean="0"/>
              <a:t>71</a:t>
            </a:fld>
            <a:endParaRPr lang="en-US"/>
          </a:p>
        </p:txBody>
      </p:sp>
    </p:spTree>
    <p:extLst>
      <p:ext uri="{BB962C8B-B14F-4D97-AF65-F5344CB8AC3E}">
        <p14:creationId xmlns:p14="http://schemas.microsoft.com/office/powerpoint/2010/main" val="4268909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So the conventional trade-off that we have to do now is to reduce signal quality to improve the battery life.</a:t>
            </a:r>
          </a:p>
          <a:p>
            <a:pPr marL="0" indent="0">
              <a:buFontTx/>
              <a:buNone/>
            </a:pPr>
            <a:r>
              <a:rPr lang="en-US" dirty="0"/>
              <a:t>On the left hand side, we have a medical-graded </a:t>
            </a:r>
            <a:r>
              <a:rPr lang="en-US" dirty="0" err="1"/>
              <a:t>biosignal</a:t>
            </a:r>
            <a:r>
              <a:rPr lang="en-US" dirty="0"/>
              <a:t> monitoring, it will provide high quality </a:t>
            </a:r>
            <a:r>
              <a:rPr lang="en-US" dirty="0" err="1"/>
              <a:t>biosignal</a:t>
            </a:r>
            <a:r>
              <a:rPr lang="en-US" dirty="0"/>
              <a:t> but the user need to wear a big bag of batteries.</a:t>
            </a:r>
          </a:p>
          <a:p>
            <a:pPr marL="0" indent="0">
              <a:buFontTx/>
              <a:buNone/>
            </a:pPr>
            <a:r>
              <a:rPr lang="en-US" dirty="0"/>
              <a:t>On the other hand, the right side is a Embrace Wearable device from MIT, which achieves up to 48h but at the cost of much lower </a:t>
            </a:r>
            <a:r>
              <a:rPr lang="en-US" dirty="0" err="1"/>
              <a:t>biosignal</a:t>
            </a:r>
            <a:r>
              <a:rPr lang="en-US" dirty="0"/>
              <a:t> quality.</a:t>
            </a:r>
          </a:p>
          <a:p>
            <a:pPr marL="0" indent="0">
              <a:buFontTx/>
              <a:buNone/>
            </a:pPr>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72</a:t>
            </a:fld>
            <a:endParaRPr lang="en-US"/>
          </a:p>
        </p:txBody>
      </p:sp>
    </p:spTree>
    <p:extLst>
      <p:ext uri="{BB962C8B-B14F-4D97-AF65-F5344CB8AC3E}">
        <p14:creationId xmlns:p14="http://schemas.microsoft.com/office/powerpoint/2010/main" val="432031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overcome that trade off, we introduce a pattern-driven compressive sensing framework. We aim to achieve long battery life, high-fidelity </a:t>
            </a:r>
            <a:r>
              <a:rPr lang="en-US" dirty="0" err="1"/>
              <a:t>biosignal</a:t>
            </a:r>
            <a:r>
              <a:rPr lang="en-US" dirty="0"/>
              <a:t>, low-latency responses, and computational efficiency at the same time.</a:t>
            </a:r>
          </a:p>
        </p:txBody>
      </p:sp>
      <p:sp>
        <p:nvSpPr>
          <p:cNvPr id="4" name="Slide Number Placeholder 3"/>
          <p:cNvSpPr>
            <a:spLocks noGrp="1"/>
          </p:cNvSpPr>
          <p:nvPr>
            <p:ph type="sldNum" sz="quarter" idx="5"/>
          </p:nvPr>
        </p:nvSpPr>
        <p:spPr/>
        <p:txBody>
          <a:bodyPr/>
          <a:lstStyle/>
          <a:p>
            <a:fld id="{FFB25627-D4BC-4820-878C-23C150ABFAD3}" type="slidenum">
              <a:rPr lang="en-US" smtClean="0"/>
              <a:t>73</a:t>
            </a:fld>
            <a:endParaRPr lang="en-US"/>
          </a:p>
        </p:txBody>
      </p:sp>
    </p:spTree>
    <p:extLst>
      <p:ext uri="{BB962C8B-B14F-4D97-AF65-F5344CB8AC3E}">
        <p14:creationId xmlns:p14="http://schemas.microsoft.com/office/powerpoint/2010/main" val="22479394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make it work, our design is based on two observations </a:t>
            </a:r>
          </a:p>
          <a:p>
            <a:pPr marL="228600" indent="-228600">
              <a:buFontTx/>
              <a:buAutoNum type="arabicParenBoth"/>
            </a:pPr>
            <a:r>
              <a:rPr lang="en-US" dirty="0" err="1"/>
              <a:t>Biosignal</a:t>
            </a:r>
            <a:r>
              <a:rPr lang="en-US" dirty="0"/>
              <a:t> events are sparse. Events such as seizure or microsleep are only happen &lt;5% of the time.</a:t>
            </a:r>
          </a:p>
          <a:p>
            <a:pPr marL="228600" indent="-228600">
              <a:buFontTx/>
              <a:buAutoNum type="arabicParenBoth"/>
            </a:pPr>
            <a:r>
              <a:rPr lang="en-US" dirty="0"/>
              <a:t> Furthermore, the </a:t>
            </a:r>
            <a:r>
              <a:rPr lang="en-US" dirty="0" err="1"/>
              <a:t>biosignal</a:t>
            </a:r>
            <a:r>
              <a:rPr lang="en-US" dirty="0"/>
              <a:t> itself is potential sparse.</a:t>
            </a:r>
          </a:p>
          <a:p>
            <a:pPr marL="228600" indent="-228600">
              <a:buFontTx/>
              <a:buAutoNum type="arabicParenBoth"/>
            </a:pPr>
            <a:endParaRPr lang="en-US" dirty="0"/>
          </a:p>
          <a:p>
            <a:pPr marL="228600" indent="-228600">
              <a:buFontTx/>
              <a:buAutoNum type="arabicParenBoth"/>
            </a:pPr>
            <a:r>
              <a:rPr lang="en-US" dirty="0"/>
              <a:t>Thus, if we can exploit both event and signal sparsity properties, it could result in significant streaming data reduction, leading to much longer battery life</a:t>
            </a:r>
          </a:p>
          <a:p>
            <a:pPr marL="228600" indent="-228600">
              <a:buFontTx/>
              <a:buAutoNum type="arabicParenBoth"/>
            </a:pPr>
            <a:r>
              <a:rPr lang="en-US" dirty="0"/>
              <a:t>However, there is one tiny catch, that our developed algorithms need to be efficient since we will need to deploy them on resource-constrained devices.</a:t>
            </a:r>
          </a:p>
        </p:txBody>
      </p:sp>
      <p:sp>
        <p:nvSpPr>
          <p:cNvPr id="4" name="Slide Number Placeholder 3"/>
          <p:cNvSpPr>
            <a:spLocks noGrp="1"/>
          </p:cNvSpPr>
          <p:nvPr>
            <p:ph type="sldNum" sz="quarter" idx="5"/>
          </p:nvPr>
        </p:nvSpPr>
        <p:spPr/>
        <p:txBody>
          <a:bodyPr/>
          <a:lstStyle/>
          <a:p>
            <a:fld id="{FFB25627-D4BC-4820-878C-23C150ABFAD3}" type="slidenum">
              <a:rPr lang="en-US" smtClean="0"/>
              <a:t>74</a:t>
            </a:fld>
            <a:endParaRPr lang="en-US"/>
          </a:p>
        </p:txBody>
      </p:sp>
    </p:spTree>
    <p:extLst>
      <p:ext uri="{BB962C8B-B14F-4D97-AF65-F5344CB8AC3E}">
        <p14:creationId xmlns:p14="http://schemas.microsoft.com/office/powerpoint/2010/main" val="7305068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question is how to detect </a:t>
            </a:r>
            <a:r>
              <a:rPr lang="en-US" dirty="0" err="1"/>
              <a:t>biosignal</a:t>
            </a:r>
            <a:r>
              <a:rPr lang="en-US" dirty="0"/>
              <a:t> events on wearable devices?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turns out this is very challenging because (1) multiple signal modalities and (2) the computational resource on wearables are very constrained, so complex algorithms such as deep learning algorithms are not easy to deployed while maintaining the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there is one thing that we notice that complex </a:t>
            </a:r>
            <a:r>
              <a:rPr lang="en-US" dirty="0" err="1"/>
              <a:t>biosignal</a:t>
            </a:r>
            <a:r>
              <a:rPr lang="en-US" dirty="0"/>
              <a:t> events can be broken down into patterns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examples, seizure events can be decompose into several patterns such as spike and wave, </a:t>
            </a:r>
            <a:r>
              <a:rPr lang="en-US" dirty="0" err="1"/>
              <a:t>polyspike</a:t>
            </a:r>
            <a:r>
              <a:rPr lang="en-US" dirty="0"/>
              <a:t> or jerking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we can do the same thing for microsleep events.</a:t>
            </a:r>
          </a:p>
        </p:txBody>
      </p:sp>
      <p:sp>
        <p:nvSpPr>
          <p:cNvPr id="4" name="Slide Number Placeholder 3"/>
          <p:cNvSpPr>
            <a:spLocks noGrp="1"/>
          </p:cNvSpPr>
          <p:nvPr>
            <p:ph type="sldNum" sz="quarter" idx="5"/>
          </p:nvPr>
        </p:nvSpPr>
        <p:spPr/>
        <p:txBody>
          <a:bodyPr/>
          <a:lstStyle/>
          <a:p>
            <a:fld id="{FFB25627-D4BC-4820-878C-23C150ABFAD3}" type="slidenum">
              <a:rPr lang="en-US" smtClean="0"/>
              <a:t>75</a:t>
            </a:fld>
            <a:endParaRPr lang="en-US"/>
          </a:p>
        </p:txBody>
      </p:sp>
    </p:spTree>
    <p:extLst>
      <p:ext uri="{BB962C8B-B14F-4D97-AF65-F5344CB8AC3E}">
        <p14:creationId xmlns:p14="http://schemas.microsoft.com/office/powerpoint/2010/main" val="27391043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detect those patterns, we develop tiny pattern recognition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model only detect one pattern to ensure efficiency and reusability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fine-tuned feature extraction to extract informative features such MFCC so that we don’t need to depend on autoencoders.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provide the flexible depth-wise and point-wise convolution layers so we can tune the accuracy and computational resource of the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can detect the </a:t>
            </a:r>
            <a:r>
              <a:rPr lang="en-US" dirty="0" err="1"/>
              <a:t>biosignal</a:t>
            </a:r>
            <a:r>
              <a:rPr lang="en-US" dirty="0"/>
              <a:t>, the next question is how can we push the data reduction further?</a:t>
            </a:r>
          </a:p>
        </p:txBody>
      </p:sp>
      <p:sp>
        <p:nvSpPr>
          <p:cNvPr id="4" name="Slide Number Placeholder 3"/>
          <p:cNvSpPr>
            <a:spLocks noGrp="1"/>
          </p:cNvSpPr>
          <p:nvPr>
            <p:ph type="sldNum" sz="quarter" idx="5"/>
          </p:nvPr>
        </p:nvSpPr>
        <p:spPr/>
        <p:txBody>
          <a:bodyPr/>
          <a:lstStyle/>
          <a:p>
            <a:fld id="{FFB25627-D4BC-4820-878C-23C150ABFAD3}" type="slidenum">
              <a:rPr lang="en-US" smtClean="0"/>
              <a:t>76</a:t>
            </a:fld>
            <a:endParaRPr lang="en-US"/>
          </a:p>
        </p:txBody>
      </p:sp>
    </p:spTree>
    <p:extLst>
      <p:ext uri="{BB962C8B-B14F-4D97-AF65-F5344CB8AC3E}">
        <p14:creationId xmlns:p14="http://schemas.microsoft.com/office/powerpoint/2010/main" val="23990308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can compress the captured </a:t>
            </a:r>
            <a:r>
              <a:rPr lang="en-US" dirty="0" err="1"/>
              <a:t>biosignals</a:t>
            </a:r>
            <a:r>
              <a:rPr lang="en-US" dirty="0"/>
              <a:t> on wearables,</a:t>
            </a:r>
          </a:p>
          <a:p>
            <a:r>
              <a:rPr lang="en-US" dirty="0"/>
              <a:t>We know that </a:t>
            </a:r>
            <a:r>
              <a:rPr lang="en-US" dirty="0" err="1"/>
              <a:t>biosignals</a:t>
            </a:r>
            <a:r>
              <a:rPr lang="en-US" dirty="0"/>
              <a:t> are potentially sparse in time-frequency domains however, …</a:t>
            </a:r>
          </a:p>
          <a:p>
            <a:endParaRPr lang="en-US" dirty="0"/>
          </a:p>
          <a:p>
            <a:r>
              <a:rPr lang="en-US" dirty="0"/>
              <a:t>Our hypothesis is that a universal optimal sparse domain for </a:t>
            </a:r>
            <a:r>
              <a:rPr lang="en-US" dirty="0" err="1"/>
              <a:t>biosignal</a:t>
            </a:r>
            <a:r>
              <a:rPr lang="en-US" dirty="0"/>
              <a:t> might not exist. However, we probably could find optimal domains for individual patterns so we introduce an optimal wavelet search algorithm to do so. The details could be found in the paper.</a:t>
            </a:r>
          </a:p>
        </p:txBody>
      </p:sp>
      <p:sp>
        <p:nvSpPr>
          <p:cNvPr id="4" name="Slide Number Placeholder 3"/>
          <p:cNvSpPr>
            <a:spLocks noGrp="1"/>
          </p:cNvSpPr>
          <p:nvPr>
            <p:ph type="sldNum" sz="quarter" idx="5"/>
          </p:nvPr>
        </p:nvSpPr>
        <p:spPr/>
        <p:txBody>
          <a:bodyPr/>
          <a:lstStyle/>
          <a:p>
            <a:fld id="{FFB25627-D4BC-4820-878C-23C150ABFAD3}" type="slidenum">
              <a:rPr lang="en-US" smtClean="0"/>
              <a:t>77</a:t>
            </a:fld>
            <a:endParaRPr lang="en-US"/>
          </a:p>
        </p:txBody>
      </p:sp>
    </p:spTree>
    <p:extLst>
      <p:ext uri="{BB962C8B-B14F-4D97-AF65-F5344CB8AC3E}">
        <p14:creationId xmlns:p14="http://schemas.microsoft.com/office/powerpoint/2010/main" val="34625120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schematic for our proposed pattern-driven compressive sensing technique</a:t>
            </a:r>
          </a:p>
          <a:p>
            <a:r>
              <a:rPr lang="en-US" dirty="0"/>
              <a:t>On the </a:t>
            </a:r>
            <a:r>
              <a:rPr lang="en-US" dirty="0" err="1"/>
              <a:t>WEarable</a:t>
            </a:r>
            <a:r>
              <a:rPr lang="en-US" dirty="0"/>
              <a:t> device,</a:t>
            </a:r>
          </a:p>
          <a:p>
            <a:r>
              <a:rPr lang="en-US" dirty="0"/>
              <a:t>After getting the pattern probability from </a:t>
            </a:r>
            <a:r>
              <a:rPr lang="en-US" dirty="0" err="1"/>
              <a:t>TinyPR</a:t>
            </a:r>
            <a:r>
              <a:rPr lang="en-US" dirty="0"/>
              <a:t> models, we apply dynamic random binary matrix compression based on the detected pattern.</a:t>
            </a:r>
          </a:p>
          <a:p>
            <a:r>
              <a:rPr lang="en-US" dirty="0"/>
              <a:t>Then on the Mobile, we use the Block Sparse Bayesian learning method together with the dynamic wavelet domain selection to reconstruct the </a:t>
            </a:r>
            <a:r>
              <a:rPr lang="en-US" dirty="0" err="1"/>
              <a:t>orginal</a:t>
            </a:r>
            <a:r>
              <a:rPr lang="en-US" dirty="0"/>
              <a:t> signal.</a:t>
            </a:r>
          </a:p>
          <a:p>
            <a:r>
              <a:rPr lang="en-US" dirty="0"/>
              <a:t>At this point, we can significantly reduce data transmission, but data transmission might not be the main bottleneck anymore. </a:t>
            </a:r>
          </a:p>
          <a:p>
            <a:r>
              <a:rPr lang="en-US" dirty="0"/>
              <a:t>Since we added more computations to the devices, how can we optimize the processing efficiency?</a:t>
            </a:r>
          </a:p>
        </p:txBody>
      </p:sp>
      <p:sp>
        <p:nvSpPr>
          <p:cNvPr id="4" name="Slide Number Placeholder 3"/>
          <p:cNvSpPr>
            <a:spLocks noGrp="1"/>
          </p:cNvSpPr>
          <p:nvPr>
            <p:ph type="sldNum" sz="quarter" idx="5"/>
          </p:nvPr>
        </p:nvSpPr>
        <p:spPr/>
        <p:txBody>
          <a:bodyPr/>
          <a:lstStyle/>
          <a:p>
            <a:fld id="{FFB25627-D4BC-4820-878C-23C150ABFAD3}" type="slidenum">
              <a:rPr lang="en-US" smtClean="0"/>
              <a:t>78</a:t>
            </a:fld>
            <a:endParaRPr lang="en-US"/>
          </a:p>
        </p:txBody>
      </p:sp>
    </p:spTree>
    <p:extLst>
      <p:ext uri="{BB962C8B-B14F-4D97-AF65-F5344CB8AC3E}">
        <p14:creationId xmlns:p14="http://schemas.microsoft.com/office/powerpoint/2010/main" val="11737449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techniques to enhance the processing</a:t>
            </a:r>
          </a:p>
          <a:p>
            <a:pPr marL="228600" indent="-228600">
              <a:buAutoNum type="arabicParenBoth"/>
            </a:pPr>
            <a:r>
              <a:rPr lang="en-US" dirty="0"/>
              <a:t>Dynamic f and v scaling</a:t>
            </a:r>
          </a:p>
          <a:p>
            <a:pPr marL="228600" indent="-228600">
              <a:buAutoNum type="arabicParenBoth"/>
            </a:pPr>
            <a:r>
              <a:rPr lang="en-US" dirty="0"/>
              <a:t>Adaptive Energy Detector </a:t>
            </a:r>
          </a:p>
          <a:p>
            <a:pPr marL="228600" indent="-228600">
              <a:buAutoNum type="arabicParenBoth"/>
            </a:pPr>
            <a:r>
              <a:rPr lang="en-US" dirty="0" err="1"/>
              <a:t>Tickless</a:t>
            </a:r>
            <a:r>
              <a:rPr lang="en-US" dirty="0"/>
              <a:t> Kernel Sleep</a:t>
            </a:r>
          </a:p>
        </p:txBody>
      </p:sp>
      <p:sp>
        <p:nvSpPr>
          <p:cNvPr id="4" name="Slide Number Placeholder 3"/>
          <p:cNvSpPr>
            <a:spLocks noGrp="1"/>
          </p:cNvSpPr>
          <p:nvPr>
            <p:ph type="sldNum" sz="quarter" idx="5"/>
          </p:nvPr>
        </p:nvSpPr>
        <p:spPr/>
        <p:txBody>
          <a:bodyPr/>
          <a:lstStyle/>
          <a:p>
            <a:fld id="{FFB25627-D4BC-4820-878C-23C150ABFAD3}" type="slidenum">
              <a:rPr lang="en-US" smtClean="0"/>
              <a:t>79</a:t>
            </a:fld>
            <a:endParaRPr lang="en-US"/>
          </a:p>
        </p:txBody>
      </p:sp>
    </p:spTree>
    <p:extLst>
      <p:ext uri="{BB962C8B-B14F-4D97-AF65-F5344CB8AC3E}">
        <p14:creationId xmlns:p14="http://schemas.microsoft.com/office/powerpoint/2010/main" val="3062875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8</a:t>
            </a:fld>
            <a:endParaRPr lang="en-US"/>
          </a:p>
        </p:txBody>
      </p:sp>
    </p:spTree>
    <p:extLst>
      <p:ext uri="{BB962C8B-B14F-4D97-AF65-F5344CB8AC3E}">
        <p14:creationId xmlns:p14="http://schemas.microsoft.com/office/powerpoint/2010/main" val="28295467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overview of our system implementation.</a:t>
            </a:r>
          </a:p>
          <a:p>
            <a:r>
              <a:rPr lang="en-US" dirty="0"/>
              <a:t>On the wearable device, we have a customized hardware with a low-power ARM MCU.</a:t>
            </a:r>
          </a:p>
          <a:p>
            <a:r>
              <a:rPr lang="en-US" dirty="0"/>
              <a:t>On its firmware, we have the pipeline for </a:t>
            </a:r>
            <a:r>
              <a:rPr lang="en-US" dirty="0" err="1"/>
              <a:t>TinyPR</a:t>
            </a:r>
            <a:r>
              <a:rPr lang="en-US" dirty="0"/>
              <a:t>, the PDCS algorithms and low-level optimizations that we discussed before.</a:t>
            </a:r>
          </a:p>
          <a:p>
            <a:endParaRPr lang="en-US" dirty="0"/>
          </a:p>
          <a:p>
            <a:r>
              <a:rPr lang="en-US" dirty="0"/>
              <a:t>On the mobile side, we deploy our signal reconstruction algorithm on two different devices.</a:t>
            </a:r>
          </a:p>
        </p:txBody>
      </p:sp>
      <p:sp>
        <p:nvSpPr>
          <p:cNvPr id="4" name="Slide Number Placeholder 3"/>
          <p:cNvSpPr>
            <a:spLocks noGrp="1"/>
          </p:cNvSpPr>
          <p:nvPr>
            <p:ph type="sldNum" sz="quarter" idx="5"/>
          </p:nvPr>
        </p:nvSpPr>
        <p:spPr/>
        <p:txBody>
          <a:bodyPr/>
          <a:lstStyle/>
          <a:p>
            <a:fld id="{FFB25627-D4BC-4820-878C-23C150ABFAD3}" type="slidenum">
              <a:rPr lang="en-US" smtClean="0"/>
              <a:t>80</a:t>
            </a:fld>
            <a:endParaRPr lang="en-US"/>
          </a:p>
        </p:txBody>
      </p:sp>
    </p:spTree>
    <p:extLst>
      <p:ext uri="{BB962C8B-B14F-4D97-AF65-F5344CB8AC3E}">
        <p14:creationId xmlns:p14="http://schemas.microsoft.com/office/powerpoint/2010/main" val="2699058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evaluation, we evaluate our </a:t>
            </a:r>
            <a:r>
              <a:rPr lang="en-US" dirty="0" err="1"/>
              <a:t>TinyPR</a:t>
            </a:r>
            <a:r>
              <a:rPr lang="en-US" dirty="0"/>
              <a:t> models on two open datasets with 6 </a:t>
            </a:r>
            <a:r>
              <a:rPr lang="en-US" dirty="0" err="1"/>
              <a:t>biosignal</a:t>
            </a:r>
            <a:r>
              <a:rPr lang="en-US" dirty="0"/>
              <a:t> patterns and 120 subjects, 100 for training and 20 for testing.</a:t>
            </a:r>
          </a:p>
          <a:p>
            <a:r>
              <a:rPr lang="en-US" dirty="0"/>
              <a:t>The results show we can achieve 75-96% sensitivity and specificity on unseen subjects.</a:t>
            </a:r>
          </a:p>
        </p:txBody>
      </p:sp>
      <p:sp>
        <p:nvSpPr>
          <p:cNvPr id="4" name="Slide Number Placeholder 3"/>
          <p:cNvSpPr>
            <a:spLocks noGrp="1"/>
          </p:cNvSpPr>
          <p:nvPr>
            <p:ph type="sldNum" sz="quarter" idx="5"/>
          </p:nvPr>
        </p:nvSpPr>
        <p:spPr/>
        <p:txBody>
          <a:bodyPr/>
          <a:lstStyle/>
          <a:p>
            <a:fld id="{FFB25627-D4BC-4820-878C-23C150ABFAD3}" type="slidenum">
              <a:rPr lang="en-US" smtClean="0"/>
              <a:t>81</a:t>
            </a:fld>
            <a:endParaRPr lang="en-US"/>
          </a:p>
        </p:txBody>
      </p:sp>
    </p:spTree>
    <p:extLst>
      <p:ext uri="{BB962C8B-B14F-4D97-AF65-F5344CB8AC3E}">
        <p14:creationId xmlns:p14="http://schemas.microsoft.com/office/powerpoint/2010/main" val="38400726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evaluation, we evaluate our proposed pattern-driven compressive sensing technique.</a:t>
            </a:r>
          </a:p>
          <a:p>
            <a:r>
              <a:rPr lang="en-US" dirty="0"/>
              <a:t>The optimal wavelet search could identify the optimal wavelet domain for each pattern with up to 93% sparsity.</a:t>
            </a:r>
          </a:p>
          <a:p>
            <a:r>
              <a:rPr lang="en-US" dirty="0"/>
              <a:t>With the CS alone, we can reach up to 5X compression factor and when we combine CS and </a:t>
            </a:r>
            <a:r>
              <a:rPr lang="en-US" dirty="0" err="1"/>
              <a:t>TinyPR</a:t>
            </a:r>
            <a:r>
              <a:rPr lang="en-US" dirty="0"/>
              <a:t>, we could reach up to 40X.</a:t>
            </a:r>
          </a:p>
        </p:txBody>
      </p:sp>
      <p:sp>
        <p:nvSpPr>
          <p:cNvPr id="4" name="Slide Number Placeholder 3"/>
          <p:cNvSpPr>
            <a:spLocks noGrp="1"/>
          </p:cNvSpPr>
          <p:nvPr>
            <p:ph type="sldNum" sz="quarter" idx="5"/>
          </p:nvPr>
        </p:nvSpPr>
        <p:spPr/>
        <p:txBody>
          <a:bodyPr/>
          <a:lstStyle/>
          <a:p>
            <a:fld id="{FFB25627-D4BC-4820-878C-23C150ABFAD3}" type="slidenum">
              <a:rPr lang="en-US" smtClean="0"/>
              <a:t>82</a:t>
            </a:fld>
            <a:endParaRPr lang="en-US"/>
          </a:p>
        </p:txBody>
      </p:sp>
    </p:spTree>
    <p:extLst>
      <p:ext uri="{BB962C8B-B14F-4D97-AF65-F5344CB8AC3E}">
        <p14:creationId xmlns:p14="http://schemas.microsoft.com/office/powerpoint/2010/main" val="19433585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deploy the algorithms on our hardware and several open-source platforms such as Arduino and Rasp Pi.</a:t>
            </a:r>
          </a:p>
          <a:p>
            <a:r>
              <a:rPr lang="en-US" dirty="0"/>
              <a:t>The results show that both our </a:t>
            </a:r>
            <a:r>
              <a:rPr lang="en-US" dirty="0" err="1"/>
              <a:t>TinyPR</a:t>
            </a:r>
            <a:r>
              <a:rPr lang="en-US" dirty="0"/>
              <a:t> and CS algorithm only require KBs of Memory and can run in several </a:t>
            </a:r>
            <a:r>
              <a:rPr lang="en-US" dirty="0" err="1"/>
              <a:t>ms</a:t>
            </a:r>
            <a:r>
              <a:rPr lang="en-US" dirty="0"/>
              <a:t> on low-power MCUs.</a:t>
            </a:r>
          </a:p>
          <a:p>
            <a:r>
              <a:rPr lang="en-US" dirty="0"/>
              <a:t>Finally, we put together a practical epileptic seizure monitoring use case with 10 unseen subjects and 3 patterns.</a:t>
            </a:r>
          </a:p>
          <a:p>
            <a:r>
              <a:rPr lang="en-US" dirty="0"/>
              <a:t>In this use case, we can see that our system can reduce data transmission by 24X and boost energy efficiency by more than 1200%. </a:t>
            </a:r>
          </a:p>
          <a:p>
            <a:r>
              <a:rPr lang="en-US" dirty="0"/>
              <a:t>It means that with a small battery, our wearable device could last for a whole week while constantly monitoring seizure events.</a:t>
            </a:r>
          </a:p>
        </p:txBody>
      </p:sp>
      <p:sp>
        <p:nvSpPr>
          <p:cNvPr id="4" name="Slide Number Placeholder 3"/>
          <p:cNvSpPr>
            <a:spLocks noGrp="1"/>
          </p:cNvSpPr>
          <p:nvPr>
            <p:ph type="sldNum" sz="quarter" idx="5"/>
          </p:nvPr>
        </p:nvSpPr>
        <p:spPr/>
        <p:txBody>
          <a:bodyPr/>
          <a:lstStyle/>
          <a:p>
            <a:fld id="{FFB25627-D4BC-4820-878C-23C150ABFAD3}" type="slidenum">
              <a:rPr lang="en-US" smtClean="0"/>
              <a:t>83</a:t>
            </a:fld>
            <a:endParaRPr lang="en-US"/>
          </a:p>
        </p:txBody>
      </p:sp>
    </p:spTree>
    <p:extLst>
      <p:ext uri="{BB962C8B-B14F-4D97-AF65-F5344CB8AC3E}">
        <p14:creationId xmlns:p14="http://schemas.microsoft.com/office/powerpoint/2010/main" val="23960890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have made the following contributions:</a:t>
            </a:r>
          </a:p>
          <a:p>
            <a:r>
              <a:rPr lang="en-US" dirty="0"/>
              <a:t>First, we devise a 3CA technique to mitigate motion and environmental noises </a:t>
            </a:r>
          </a:p>
          <a:p>
            <a:r>
              <a:rPr lang="en-US" dirty="0"/>
              <a:t>Second, we identify a minimal of number of areas behind human ears so that a wearable, compact, and socially acceptable device can be designed.</a:t>
            </a:r>
          </a:p>
          <a:p>
            <a:r>
              <a:rPr lang="en-US" dirty="0"/>
              <a:t>Third, a hybrid classification model is developed to classify microsleep at second level resolution.</a:t>
            </a:r>
          </a:p>
          <a:p>
            <a:r>
              <a:rPr lang="en-US" dirty="0"/>
              <a:t>Finally, we evaluated our proposed system on 19 subjects to show the feasibility of WAKE.</a:t>
            </a:r>
          </a:p>
          <a:p>
            <a:endParaRPr lang="en-US" dirty="0"/>
          </a:p>
          <a:p>
            <a:r>
              <a:rPr lang="en-US" dirty="0"/>
              <a:t>There are still rooms for improvements in the future work such as conducting an microsleep detection evaluation in the real world, optimizing the WAKE device and exploring different effects of human artifacts.</a:t>
            </a:r>
          </a:p>
          <a:p>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84</a:t>
            </a:fld>
            <a:endParaRPr lang="en-US"/>
          </a:p>
        </p:txBody>
      </p:sp>
    </p:spTree>
    <p:extLst>
      <p:ext uri="{BB962C8B-B14F-4D97-AF65-F5344CB8AC3E}">
        <p14:creationId xmlns:p14="http://schemas.microsoft.com/office/powerpoint/2010/main" val="13400886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have made the following contributions:</a:t>
            </a:r>
          </a:p>
          <a:p>
            <a:r>
              <a:rPr lang="en-US" dirty="0"/>
              <a:t>First, we devise a 3CA technique to mitigate motion and environmental noises </a:t>
            </a:r>
          </a:p>
          <a:p>
            <a:r>
              <a:rPr lang="en-US" dirty="0"/>
              <a:t>Second, we identify a minimal of number of areas behind human ears so that a wearable, compact, and socially acceptable device can be designed.</a:t>
            </a:r>
          </a:p>
          <a:p>
            <a:r>
              <a:rPr lang="en-US" dirty="0"/>
              <a:t>Third, a hybrid classification model is developed to classify microsleep at second level resolution.</a:t>
            </a:r>
          </a:p>
          <a:p>
            <a:r>
              <a:rPr lang="en-US" dirty="0"/>
              <a:t>Finally, we evaluated our proposed system on 19 subjects to show the feasibility of WAKE.</a:t>
            </a:r>
          </a:p>
          <a:p>
            <a:endParaRPr lang="en-US" dirty="0"/>
          </a:p>
          <a:p>
            <a:r>
              <a:rPr lang="en-US" dirty="0"/>
              <a:t>There are still rooms for improvements in the future work such as conducting an microsleep detection evaluation in the real world, optimizing the WAKE device and exploring different effects of human artifacts.</a:t>
            </a:r>
          </a:p>
          <a:p>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85</a:t>
            </a:fld>
            <a:endParaRPr lang="en-US"/>
          </a:p>
        </p:txBody>
      </p:sp>
    </p:spTree>
    <p:extLst>
      <p:ext uri="{BB962C8B-B14F-4D97-AF65-F5344CB8AC3E}">
        <p14:creationId xmlns:p14="http://schemas.microsoft.com/office/powerpoint/2010/main" val="298022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AC52F7-C768-46B5-AB19-10F46729C14E}" type="slidenum">
              <a:rPr lang="en-US" smtClean="0"/>
              <a:t>9</a:t>
            </a:fld>
            <a:endParaRPr lang="en-US"/>
          </a:p>
        </p:txBody>
      </p:sp>
    </p:spTree>
    <p:extLst>
      <p:ext uri="{BB962C8B-B14F-4D97-AF65-F5344CB8AC3E}">
        <p14:creationId xmlns:p14="http://schemas.microsoft.com/office/powerpoint/2010/main" val="4205424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9713" y="2003371"/>
            <a:ext cx="10363200" cy="1276506"/>
          </a:xfrm>
        </p:spPr>
        <p:txBody>
          <a:bodyPr anchor="b">
            <a:normAutofit/>
          </a:bodyPr>
          <a:lstStyle>
            <a:lvl1pPr algn="ctr">
              <a:defRPr sz="5000" b="1"/>
            </a:lvl1pPr>
          </a:lstStyle>
          <a:p>
            <a:r>
              <a:rPr lang="en-US"/>
              <a:t>Click to edit Master title style</a:t>
            </a:r>
            <a:endParaRPr lang="en-US" dirty="0"/>
          </a:p>
        </p:txBody>
      </p:sp>
      <p:sp>
        <p:nvSpPr>
          <p:cNvPr id="3" name="Subtitle 2"/>
          <p:cNvSpPr>
            <a:spLocks noGrp="1"/>
          </p:cNvSpPr>
          <p:nvPr>
            <p:ph type="subTitle" idx="1"/>
          </p:nvPr>
        </p:nvSpPr>
        <p:spPr>
          <a:xfrm>
            <a:off x="1589315" y="4039312"/>
            <a:ext cx="9144000" cy="1655762"/>
          </a:xfrm>
        </p:spPr>
        <p:txBody>
          <a:bodyPr>
            <a:normAutofit/>
          </a:bodyPr>
          <a:lstStyle>
            <a:lvl1pPr marL="0" indent="0" algn="ctr">
              <a:buNone/>
              <a:defRPr sz="18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2/9/23</a:t>
            </a:fld>
            <a:endParaRPr lang="en-US" dirty="0"/>
          </a:p>
        </p:txBody>
      </p:sp>
      <p:sp>
        <p:nvSpPr>
          <p:cNvPr id="13" name="Rectangle 12"/>
          <p:cNvSpPr/>
          <p:nvPr userDrawn="1"/>
        </p:nvSpPr>
        <p:spPr>
          <a:xfrm flipV="1">
            <a:off x="979714" y="3699378"/>
            <a:ext cx="10363201" cy="45719"/>
          </a:xfrm>
          <a:prstGeom prst="rect">
            <a:avLst/>
          </a:prstGeom>
          <a:gradFill>
            <a:gsLst>
              <a:gs pos="52000">
                <a:schemeClr val="accent6"/>
              </a:gs>
              <a:gs pos="31000">
                <a:schemeClr val="accent4"/>
              </a:gs>
              <a:gs pos="0">
                <a:schemeClr val="bg1"/>
              </a:gs>
              <a:gs pos="70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6900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2/9/23</a:t>
            </a:fld>
            <a:endParaRPr lang="en-US" dirty="0"/>
          </a:p>
        </p:txBody>
      </p:sp>
      <p:sp>
        <p:nvSpPr>
          <p:cNvPr id="8" name="Rectangle 7"/>
          <p:cNvSpPr/>
          <p:nvPr/>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1" name="Rectangle 10"/>
          <p:cNvSpPr/>
          <p:nvPr userDrawn="1"/>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756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2/9/23</a:t>
            </a:fld>
            <a:endParaRPr lang="en-US" dirty="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4821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
        <p:nvSpPr>
          <p:cNvPr id="2" name="Title Placeholder 1"/>
          <p:cNvSpPr>
            <a:spLocks noGrp="1"/>
          </p:cNvSpPr>
          <p:nvPr>
            <p:ph type="title"/>
          </p:nvPr>
        </p:nvSpPr>
        <p:spPr>
          <a:xfrm>
            <a:off x="838200" y="365127"/>
            <a:ext cx="10515600" cy="10386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18557"/>
            <a:ext cx="10515600" cy="49743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6564087"/>
            <a:ext cx="2743200" cy="293914"/>
          </a:xfrm>
          <a:prstGeom prst="rect">
            <a:avLst/>
          </a:prstGeom>
        </p:spPr>
        <p:txBody>
          <a:bodyPr vert="horz" lIns="91440" tIns="45720" rIns="91440" bIns="45720" rtlCol="0" anchor="ctr"/>
          <a:lstStyle>
            <a:lvl1pPr algn="l">
              <a:defRPr sz="1200" b="1" i="0">
                <a:solidFill>
                  <a:schemeClr val="accent4">
                    <a:lumMod val="60000"/>
                    <a:lumOff val="40000"/>
                  </a:schemeClr>
                </a:solidFill>
              </a:defRPr>
            </a:lvl1pPr>
          </a:lstStyle>
          <a:p>
            <a:fld id="{F7B17826-04D1-43FA-B4C5-18A4C77068E0}" type="datetimeFigureOut">
              <a:rPr lang="en-US" smtClean="0"/>
              <a:pPr/>
              <a:t>2/9/23</a:t>
            </a:fld>
            <a:endParaRPr lang="en-US" dirty="0"/>
          </a:p>
        </p:txBody>
      </p:sp>
      <p:sp>
        <p:nvSpPr>
          <p:cNvPr id="6" name="Slide Number Placeholder 5"/>
          <p:cNvSpPr>
            <a:spLocks noGrp="1"/>
          </p:cNvSpPr>
          <p:nvPr>
            <p:ph type="sldNum" sz="quarter" idx="4"/>
          </p:nvPr>
        </p:nvSpPr>
        <p:spPr>
          <a:xfrm>
            <a:off x="7010401" y="6564086"/>
            <a:ext cx="4865915" cy="293914"/>
          </a:xfrm>
          <a:prstGeom prst="rect">
            <a:avLst/>
          </a:prstGeom>
        </p:spPr>
        <p:txBody>
          <a:bodyPr vert="horz" lIns="91440" tIns="45720" rIns="91440" bIns="45720" rtlCol="0" anchor="ctr"/>
          <a:lstStyle>
            <a:lvl1pPr algn="r">
              <a:defRPr sz="1200" b="1" i="1">
                <a:solidFill>
                  <a:schemeClr val="accent4">
                    <a:lumMod val="60000"/>
                    <a:lumOff val="40000"/>
                  </a:schemeClr>
                </a:solidFill>
                <a:latin typeface="Arial" panose="020B0604020202020204" pitchFamily="34" charset="0"/>
                <a:cs typeface="Arial" panose="020B0604020202020204" pitchFamily="34" charset="0"/>
              </a:defRPr>
            </a:lvl1pPr>
          </a:lstStyle>
          <a:p>
            <a:r>
              <a:rPr lang="en-US"/>
              <a:t>Mobile and Networked Systems Lab </a:t>
            </a:r>
            <a:fld id="{044EEF7C-33E8-4B8A-AE3F-489BEBBDA511}" type="slidenum">
              <a:rPr lang="en-US" smtClean="0"/>
              <a:pPr/>
              <a:t>‹#›</a:t>
            </a:fld>
            <a:r>
              <a:rPr lang="en-US"/>
              <a:t>/30</a:t>
            </a:r>
            <a:endParaRPr lang="en-US" dirty="0"/>
          </a:p>
        </p:txBody>
      </p:sp>
      <p:sp>
        <p:nvSpPr>
          <p:cNvPr id="8" name="Rectangle 7"/>
          <p:cNvSpPr/>
          <p:nvPr userDrawn="1"/>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Tree>
    <p:extLst>
      <p:ext uri="{BB962C8B-B14F-4D97-AF65-F5344CB8AC3E}">
        <p14:creationId xmlns:p14="http://schemas.microsoft.com/office/powerpoint/2010/main" val="9312126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ensorflow/tflite-micro/blob/main/tensorflow/lite/micro/all_ops_resolver.cc"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ideo" Target="https://www.youtube.com/embed/0_i0K3jcp8Y?feature=oembed" TargetMode="Externa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4.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7.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video" Target="https://www.youtube.com/embed/6Qu9KnohYG0?feature=oembed" TargetMode="External"/><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57.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5.png"/><Relationship Id="rId9" Type="http://schemas.openxmlformats.org/officeDocument/2006/relationships/image" Target="../media/image82.png"/></Relationships>
</file>

<file path=ppt/slides/_rels/slide5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58.xml"/><Relationship Id="rId7"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78.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0.png"/><Relationship Id="rId3" Type="http://schemas.openxmlformats.org/officeDocument/2006/relationships/notesSlide" Target="../notesSlides/notesSlide60.xml"/><Relationship Id="rId7" Type="http://schemas.openxmlformats.org/officeDocument/2006/relationships/image" Target="../media/image350.png"/><Relationship Id="rId12" Type="http://schemas.openxmlformats.org/officeDocument/2006/relationships/image" Target="../media/image400.png"/><Relationship Id="rId2" Type="http://schemas.openxmlformats.org/officeDocument/2006/relationships/slideLayout" Target="../slideLayouts/slideLayout2.xml"/><Relationship Id="rId1" Type="http://schemas.openxmlformats.org/officeDocument/2006/relationships/tags" Target="../tags/tag5.xml"/><Relationship Id="rId11" Type="http://schemas.openxmlformats.org/officeDocument/2006/relationships/image" Target="../media/image90.png"/><Relationship Id="rId10" Type="http://schemas.openxmlformats.org/officeDocument/2006/relationships/image" Target="../media/image89.png"/><Relationship Id="rId4" Type="http://schemas.openxmlformats.org/officeDocument/2006/relationships/image" Target="../media/image88.jpeg"/><Relationship Id="rId9" Type="http://schemas.openxmlformats.org/officeDocument/2006/relationships/image" Target="../media/image37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91.png"/><Relationship Id="rId11" Type="http://schemas.openxmlformats.org/officeDocument/2006/relationships/image" Target="../media/image88.jpeg"/><Relationship Id="rId5" Type="http://schemas.openxmlformats.org/officeDocument/2006/relationships/image" Target="../media/image90.png"/><Relationship Id="rId10" Type="http://schemas.openxmlformats.org/officeDocument/2006/relationships/image" Target="../media/image440.png"/><Relationship Id="rId4" Type="http://schemas.openxmlformats.org/officeDocument/2006/relationships/image" Target="../media/image89.png"/><Relationship Id="rId9" Type="http://schemas.openxmlformats.org/officeDocument/2006/relationships/image" Target="../media/image43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92.jpeg"/></Relationships>
</file>

<file path=ppt/slides/_rels/slide6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63.xml"/><Relationship Id="rId7"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2.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00.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video" Target="../media/media3.mov"/><Relationship Id="rId7" Type="http://schemas.openxmlformats.org/officeDocument/2006/relationships/image" Target="../media/image102.png"/><Relationship Id="rId2" Type="http://schemas.microsoft.com/office/2007/relationships/media" Target="../media/media3.mov"/><Relationship Id="rId1" Type="http://schemas.openxmlformats.org/officeDocument/2006/relationships/tags" Target="../tags/tag1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notesSlide" Target="../notesSlides/notesSlide66.xml"/><Relationship Id="rId10" Type="http://schemas.openxmlformats.org/officeDocument/2006/relationships/image" Target="../media/image105.png"/><Relationship Id="rId4" Type="http://schemas.openxmlformats.org/officeDocument/2006/relationships/slideLayout" Target="../slideLayouts/slideLayout2.xml"/><Relationship Id="rId9"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0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60.png"/><Relationship Id="rId7" Type="http://schemas.openxmlformats.org/officeDocument/2006/relationships/image" Target="../media/image108.gif"/><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1.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11.png"/><Relationship Id="rId4" Type="http://schemas.openxmlformats.org/officeDocument/2006/relationships/image" Target="../media/image110.jpeg"/></Relationships>
</file>

<file path=ppt/slides/_rels/slide71.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notesSlide" Target="../notesSlides/notesSlide71.xml"/><Relationship Id="rId7"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14.jpg"/><Relationship Id="rId5" Type="http://schemas.openxmlformats.org/officeDocument/2006/relationships/image" Target="../media/image113.png"/><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18.png"/><Relationship Id="rId5" Type="http://schemas.openxmlformats.org/officeDocument/2006/relationships/image" Target="../media/image111.png"/><Relationship Id="rId4" Type="http://schemas.openxmlformats.org/officeDocument/2006/relationships/image" Target="../media/image117.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1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21.gif"/><Relationship Id="rId5" Type="http://schemas.openxmlformats.org/officeDocument/2006/relationships/image" Target="../media/image75.png"/><Relationship Id="rId4" Type="http://schemas.openxmlformats.org/officeDocument/2006/relationships/image" Target="../media/image120.jpeg"/></Relationships>
</file>

<file path=ppt/slides/_rels/slide7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75.xml"/><Relationship Id="rId7" Type="http://schemas.openxmlformats.org/officeDocument/2006/relationships/image" Target="../media/image124.png"/><Relationship Id="rId12"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23.png"/><Relationship Id="rId11" Type="http://schemas.openxmlformats.org/officeDocument/2006/relationships/image" Target="../media/image127.png"/><Relationship Id="rId5" Type="http://schemas.openxmlformats.org/officeDocument/2006/relationships/image" Target="../media/image120.jpe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s>
</file>

<file path=ppt/slides/_rels/slide7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76.xml"/><Relationship Id="rId7"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20.jpeg"/><Relationship Id="rId5" Type="http://schemas.openxmlformats.org/officeDocument/2006/relationships/image" Target="../media/image129.svg"/><Relationship Id="rId4" Type="http://schemas.openxmlformats.org/officeDocument/2006/relationships/image" Target="../media/image128.png"/><Relationship Id="rId9"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132.png"/><Relationship Id="rId4" Type="http://schemas.openxmlformats.org/officeDocument/2006/relationships/image" Target="../media/image131.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32.png"/><Relationship Id="rId4" Type="http://schemas.openxmlformats.org/officeDocument/2006/relationships/image" Target="../media/image13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38.png"/><Relationship Id="rId4" Type="http://schemas.openxmlformats.org/officeDocument/2006/relationships/image" Target="../media/image137.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41.png"/><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143.png"/><Relationship Id="rId4" Type="http://schemas.openxmlformats.org/officeDocument/2006/relationships/image" Target="../media/image14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https://www.youtube.com/embed/CXy1byguvJY?feature=oembed" TargetMode="External"/><Relationship Id="rId1" Type="http://schemas.openxmlformats.org/officeDocument/2006/relationships/tags" Target="../tags/tag29.xml"/><Relationship Id="rId5" Type="http://schemas.openxmlformats.org/officeDocument/2006/relationships/image" Target="../media/image144.jpeg"/><Relationship Id="rId4"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746057D-DFBA-4C9B-8F47-08E2570EDAE0}"/>
              </a:ext>
            </a:extLst>
          </p:cNvPr>
          <p:cNvSpPr>
            <a:spLocks noGrp="1"/>
          </p:cNvSpPr>
          <p:nvPr>
            <p:ph idx="1"/>
          </p:nvPr>
        </p:nvSpPr>
        <p:spPr>
          <a:xfrm>
            <a:off x="638474" y="946446"/>
            <a:ext cx="10915049" cy="2765804"/>
          </a:xfrm>
        </p:spPr>
        <p:txBody>
          <a:bodyPr>
            <a:normAutofit/>
          </a:bodyPr>
          <a:lstStyle/>
          <a:p>
            <a:pPr marL="0" indent="0" algn="ctr">
              <a:buNone/>
            </a:pPr>
            <a:r>
              <a:rPr lang="en-GB" sz="3600" dirty="0">
                <a:solidFill>
                  <a:srgbClr val="1F3864"/>
                </a:solidFill>
                <a:effectLst/>
                <a:ea typeface="Times New Roman" panose="02020603050405020304" pitchFamily="18" charset="0"/>
              </a:rPr>
              <a:t>Lecture 4: </a:t>
            </a:r>
            <a:r>
              <a:rPr lang="en-GB" sz="3600" i="1" dirty="0">
                <a:solidFill>
                  <a:srgbClr val="1F3864"/>
                </a:solidFill>
                <a:effectLst/>
                <a:ea typeface="Times New Roman" panose="02020603050405020304" pitchFamily="18" charset="0"/>
              </a:rPr>
              <a:t>“On-chip Intelligence, Bio-inspired IoT, and </a:t>
            </a:r>
            <a:r>
              <a:rPr lang="en-GB" sz="3600" i="1">
                <a:solidFill>
                  <a:srgbClr val="1F3864"/>
                </a:solidFill>
                <a:effectLst/>
                <a:ea typeface="Times New Roman" panose="02020603050405020304" pitchFamily="18" charset="0"/>
              </a:rPr>
              <a:t>Bio-sensing Wearables”</a:t>
            </a:r>
            <a:endParaRPr lang="en-GB" sz="3600" u="sng" dirty="0">
              <a:solidFill>
                <a:srgbClr val="1F3864"/>
              </a:solidFill>
            </a:endParaRPr>
          </a:p>
          <a:p>
            <a:pPr marL="0" indent="0" algn="ctr">
              <a:buNone/>
            </a:pPr>
            <a:r>
              <a:rPr lang="en-GB" sz="1800" dirty="0"/>
              <a:t> </a:t>
            </a:r>
          </a:p>
        </p:txBody>
      </p:sp>
      <p:sp>
        <p:nvSpPr>
          <p:cNvPr id="3" name="Rectangle 2">
            <a:extLst>
              <a:ext uri="{FF2B5EF4-FFF2-40B4-BE49-F238E27FC236}">
                <a16:creationId xmlns:a16="http://schemas.microsoft.com/office/drawing/2014/main" id="{0584B34D-D6D9-EAC7-179F-75652B727327}"/>
              </a:ext>
            </a:extLst>
          </p:cNvPr>
          <p:cNvSpPr/>
          <p:nvPr/>
        </p:nvSpPr>
        <p:spPr>
          <a:xfrm>
            <a:off x="0" y="0"/>
            <a:ext cx="6097610" cy="9464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a:extLst>
              <a:ext uri="{FF2B5EF4-FFF2-40B4-BE49-F238E27FC236}">
                <a16:creationId xmlns:a16="http://schemas.microsoft.com/office/drawing/2014/main" id="{E3E95D9A-EE74-059D-0A83-DFF895B23FC9}"/>
              </a:ext>
            </a:extLst>
          </p:cNvPr>
          <p:cNvSpPr/>
          <p:nvPr/>
        </p:nvSpPr>
        <p:spPr>
          <a:xfrm>
            <a:off x="5343844" y="0"/>
            <a:ext cx="1685606" cy="946446"/>
          </a:xfrm>
          <a:prstGeom prst="parallelogram">
            <a:avLst>
              <a:gd name="adj" fmla="val 760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905" y="0"/>
            <a:ext cx="5257800" cy="946446"/>
          </a:xfrm>
        </p:spPr>
        <p:txBody>
          <a:bodyPr>
            <a:normAutofit/>
          </a:bodyPr>
          <a:lstStyle/>
          <a:p>
            <a:r>
              <a:rPr lang="en-US" sz="4400" dirty="0" err="1">
                <a:solidFill>
                  <a:schemeClr val="bg1"/>
                </a:solidFill>
              </a:rPr>
              <a:t>Nhat</a:t>
            </a:r>
            <a:r>
              <a:rPr lang="en-US" sz="4400" dirty="0">
                <a:solidFill>
                  <a:schemeClr val="bg1"/>
                </a:solidFill>
              </a:rPr>
              <a:t> (Nick) Pham</a:t>
            </a:r>
          </a:p>
        </p:txBody>
      </p:sp>
      <p:sp>
        <p:nvSpPr>
          <p:cNvPr id="7" name="Parallelogram 6">
            <a:extLst>
              <a:ext uri="{FF2B5EF4-FFF2-40B4-BE49-F238E27FC236}">
                <a16:creationId xmlns:a16="http://schemas.microsoft.com/office/drawing/2014/main" id="{AAB80B60-DF0D-1E92-28A5-1559458A79ED}"/>
              </a:ext>
            </a:extLst>
          </p:cNvPr>
          <p:cNvSpPr/>
          <p:nvPr/>
        </p:nvSpPr>
        <p:spPr>
          <a:xfrm>
            <a:off x="5677705" y="-2708"/>
            <a:ext cx="1019048" cy="949154"/>
          </a:xfrm>
          <a:prstGeom prst="parallelogram">
            <a:avLst>
              <a:gd name="adj" fmla="val 760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automatically generated">
            <a:extLst>
              <a:ext uri="{FF2B5EF4-FFF2-40B4-BE49-F238E27FC236}">
                <a16:creationId xmlns:a16="http://schemas.microsoft.com/office/drawing/2014/main" id="{C3FA04DD-4E20-BB08-B22B-93501A902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9368" y="-161918"/>
            <a:ext cx="3802727" cy="1267574"/>
          </a:xfrm>
          <a:prstGeom prst="rect">
            <a:avLst/>
          </a:prstGeom>
        </p:spPr>
      </p:pic>
      <p:sp>
        <p:nvSpPr>
          <p:cNvPr id="13" name="TextBox 12">
            <a:extLst>
              <a:ext uri="{FF2B5EF4-FFF2-40B4-BE49-F238E27FC236}">
                <a16:creationId xmlns:a16="http://schemas.microsoft.com/office/drawing/2014/main" id="{E37C92CF-2648-ED65-33DA-F46017FF7B7F}"/>
              </a:ext>
            </a:extLst>
          </p:cNvPr>
          <p:cNvSpPr txBox="1"/>
          <p:nvPr/>
        </p:nvSpPr>
        <p:spPr>
          <a:xfrm>
            <a:off x="1014047" y="6276782"/>
            <a:ext cx="6104372" cy="276999"/>
          </a:xfrm>
          <a:prstGeom prst="rect">
            <a:avLst/>
          </a:prstGeom>
          <a:noFill/>
        </p:spPr>
        <p:txBody>
          <a:bodyPr wrap="square">
            <a:spAutoFit/>
          </a:bodyPr>
          <a:lstStyle/>
          <a:p>
            <a:pPr algn="ctr"/>
            <a:r>
              <a:rPr lang="en-US" sz="1200" i="1" dirty="0">
                <a:solidFill>
                  <a:schemeClr val="bg1"/>
                </a:solidFill>
              </a:rPr>
              <a:t>https://</a:t>
            </a:r>
            <a:r>
              <a:rPr lang="en-US" sz="1200" i="1" dirty="0" err="1">
                <a:solidFill>
                  <a:schemeClr val="bg1"/>
                </a:solidFill>
              </a:rPr>
              <a:t>www.wired.com</a:t>
            </a:r>
            <a:r>
              <a:rPr lang="en-US" sz="1200" i="1" dirty="0">
                <a:solidFill>
                  <a:schemeClr val="bg1"/>
                </a:solidFill>
              </a:rPr>
              <a:t>/story/amazon-warehouse-robots/</a:t>
            </a:r>
          </a:p>
        </p:txBody>
      </p:sp>
      <p:pic>
        <p:nvPicPr>
          <p:cNvPr id="6" name="Picture 2" descr="Bio-inspired robots (Comic for EPFL DIMENSIONS #3) | The Upturned Microscope">
            <a:extLst>
              <a:ext uri="{FF2B5EF4-FFF2-40B4-BE49-F238E27FC236}">
                <a16:creationId xmlns:a16="http://schemas.microsoft.com/office/drawing/2014/main" id="{3460314E-848D-215C-8B0D-C6D7102DD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744" y="2369539"/>
            <a:ext cx="4422511" cy="41842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59F56CB-8083-41EF-ECF2-BF4F781AEC55}"/>
              </a:ext>
            </a:extLst>
          </p:cNvPr>
          <p:cNvSpPr txBox="1"/>
          <p:nvPr/>
        </p:nvSpPr>
        <p:spPr>
          <a:xfrm>
            <a:off x="1397538" y="1934560"/>
            <a:ext cx="9396919" cy="369332"/>
          </a:xfrm>
          <a:prstGeom prst="rect">
            <a:avLst/>
          </a:prstGeom>
          <a:noFill/>
        </p:spPr>
        <p:txBody>
          <a:bodyPr wrap="square">
            <a:spAutoFit/>
          </a:bodyPr>
          <a:lstStyle/>
          <a:p>
            <a:pPr algn="ctr"/>
            <a:r>
              <a:rPr lang="en-US" sz="1800" i="1" dirty="0"/>
              <a:t>(the slides is partially adapted from Daniel </a:t>
            </a:r>
            <a:r>
              <a:rPr lang="en-US" sz="1800" i="1" dirty="0" err="1"/>
              <a:t>Situnayake</a:t>
            </a:r>
            <a:r>
              <a:rPr lang="en-US" sz="1800" i="1" dirty="0"/>
              <a:t> and Vikram </a:t>
            </a:r>
            <a:r>
              <a:rPr lang="en-US" sz="1800" i="1" dirty="0" err="1"/>
              <a:t>Iyer’s</a:t>
            </a:r>
            <a:r>
              <a:rPr lang="en-US" sz="1800" i="1" dirty="0"/>
              <a:t> presentations)</a:t>
            </a:r>
          </a:p>
        </p:txBody>
      </p:sp>
    </p:spTree>
    <p:extLst>
      <p:ext uri="{BB962C8B-B14F-4D97-AF65-F5344CB8AC3E}">
        <p14:creationId xmlns:p14="http://schemas.microsoft.com/office/powerpoint/2010/main" val="12294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lstStyle/>
          <a:p>
            <a:r>
              <a:rPr lang="en-US" dirty="0"/>
              <a:t>Basics of Machine Learning – Activity recognition</a:t>
            </a:r>
          </a:p>
        </p:txBody>
      </p:sp>
      <p:pic>
        <p:nvPicPr>
          <p:cNvPr id="5" name="Picture 4" descr="A picture containing text&#10;&#10;Description automatically generated">
            <a:extLst>
              <a:ext uri="{FF2B5EF4-FFF2-40B4-BE49-F238E27FC236}">
                <a16:creationId xmlns:a16="http://schemas.microsoft.com/office/drawing/2014/main" id="{460EBA80-F5E1-BF97-48EE-EB7BAB71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67" y="2144888"/>
            <a:ext cx="3218809" cy="3892905"/>
          </a:xfrm>
          <a:prstGeom prst="rect">
            <a:avLst/>
          </a:prstGeom>
        </p:spPr>
      </p:pic>
      <p:pic>
        <p:nvPicPr>
          <p:cNvPr id="4" name="Picture 3" descr="Text&#10;&#10;Description automatically generated">
            <a:extLst>
              <a:ext uri="{FF2B5EF4-FFF2-40B4-BE49-F238E27FC236}">
                <a16:creationId xmlns:a16="http://schemas.microsoft.com/office/drawing/2014/main" id="{35DCDB88-0A39-25E1-2E53-5A9D87266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01" y="2035227"/>
            <a:ext cx="3118719" cy="4457646"/>
          </a:xfrm>
          <a:prstGeom prst="rect">
            <a:avLst/>
          </a:prstGeom>
        </p:spPr>
      </p:pic>
      <p:pic>
        <p:nvPicPr>
          <p:cNvPr id="7" name="Picture 6" descr="Text&#10;&#10;Description automatically generated">
            <a:extLst>
              <a:ext uri="{FF2B5EF4-FFF2-40B4-BE49-F238E27FC236}">
                <a16:creationId xmlns:a16="http://schemas.microsoft.com/office/drawing/2014/main" id="{F63AF697-3FCF-A5C1-233F-65D90A8E7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044" y="1911529"/>
            <a:ext cx="3118719" cy="4581344"/>
          </a:xfrm>
          <a:prstGeom prst="rect">
            <a:avLst/>
          </a:prstGeom>
        </p:spPr>
      </p:pic>
    </p:spTree>
    <p:extLst>
      <p:ext uri="{BB962C8B-B14F-4D97-AF65-F5344CB8AC3E}">
        <p14:creationId xmlns:p14="http://schemas.microsoft.com/office/powerpoint/2010/main" val="1806393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lstStyle/>
          <a:p>
            <a:r>
              <a:rPr lang="en-US" dirty="0"/>
              <a:t>Basics of Machine Learning – Activity recognition</a:t>
            </a:r>
          </a:p>
        </p:txBody>
      </p:sp>
      <p:pic>
        <p:nvPicPr>
          <p:cNvPr id="5" name="Picture 4" descr="A picture containing text&#10;&#10;Description automatically generated">
            <a:extLst>
              <a:ext uri="{FF2B5EF4-FFF2-40B4-BE49-F238E27FC236}">
                <a16:creationId xmlns:a16="http://schemas.microsoft.com/office/drawing/2014/main" id="{460EBA80-F5E1-BF97-48EE-EB7BAB71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67" y="2144888"/>
            <a:ext cx="3218809" cy="3892905"/>
          </a:xfrm>
          <a:prstGeom prst="rect">
            <a:avLst/>
          </a:prstGeom>
        </p:spPr>
      </p:pic>
      <p:pic>
        <p:nvPicPr>
          <p:cNvPr id="4" name="Picture 3" descr="Text&#10;&#10;Description automatically generated">
            <a:extLst>
              <a:ext uri="{FF2B5EF4-FFF2-40B4-BE49-F238E27FC236}">
                <a16:creationId xmlns:a16="http://schemas.microsoft.com/office/drawing/2014/main" id="{35DCDB88-0A39-25E1-2E53-5A9D87266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01" y="2035227"/>
            <a:ext cx="3118719" cy="4457646"/>
          </a:xfrm>
          <a:prstGeom prst="rect">
            <a:avLst/>
          </a:prstGeom>
        </p:spPr>
      </p:pic>
      <p:pic>
        <p:nvPicPr>
          <p:cNvPr id="7" name="Picture 6" descr="Text&#10;&#10;Description automatically generated">
            <a:extLst>
              <a:ext uri="{FF2B5EF4-FFF2-40B4-BE49-F238E27FC236}">
                <a16:creationId xmlns:a16="http://schemas.microsoft.com/office/drawing/2014/main" id="{F63AF697-3FCF-A5C1-233F-65D90A8E7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044" y="1911529"/>
            <a:ext cx="3118719" cy="4581344"/>
          </a:xfrm>
          <a:prstGeom prst="rect">
            <a:avLst/>
          </a:prstGeom>
        </p:spPr>
      </p:pic>
      <p:pic>
        <p:nvPicPr>
          <p:cNvPr id="6" name="Picture 5">
            <a:extLst>
              <a:ext uri="{FF2B5EF4-FFF2-40B4-BE49-F238E27FC236}">
                <a16:creationId xmlns:a16="http://schemas.microsoft.com/office/drawing/2014/main" id="{E6A6CFF4-4349-A629-7B4B-F0418E30AC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6918" y="1911529"/>
            <a:ext cx="2475315" cy="3983266"/>
          </a:xfrm>
          <a:prstGeom prst="rect">
            <a:avLst/>
          </a:prstGeom>
        </p:spPr>
      </p:pic>
    </p:spTree>
    <p:extLst>
      <p:ext uri="{BB962C8B-B14F-4D97-AF65-F5344CB8AC3E}">
        <p14:creationId xmlns:p14="http://schemas.microsoft.com/office/powerpoint/2010/main" val="1514752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lstStyle/>
          <a:p>
            <a:r>
              <a:rPr lang="en-US" dirty="0"/>
              <a:t>Basics of Machine Learning – Activity recognition</a:t>
            </a:r>
          </a:p>
        </p:txBody>
      </p:sp>
      <p:pic>
        <p:nvPicPr>
          <p:cNvPr id="3" name="Picture 2" descr="A picture containing graphical user interface&#10;&#10;Description automatically generated">
            <a:extLst>
              <a:ext uri="{FF2B5EF4-FFF2-40B4-BE49-F238E27FC236}">
                <a16:creationId xmlns:a16="http://schemas.microsoft.com/office/drawing/2014/main" id="{2DB9C37F-F401-B72B-0FE3-B0B850DA7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43" y="2240149"/>
            <a:ext cx="11269133" cy="4034172"/>
          </a:xfrm>
          <a:prstGeom prst="rect">
            <a:avLst/>
          </a:prstGeom>
        </p:spPr>
      </p:pic>
    </p:spTree>
    <p:extLst>
      <p:ext uri="{BB962C8B-B14F-4D97-AF65-F5344CB8AC3E}">
        <p14:creationId xmlns:p14="http://schemas.microsoft.com/office/powerpoint/2010/main" val="421465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lstStyle/>
          <a:p>
            <a:r>
              <a:rPr lang="en-US" dirty="0"/>
              <a:t>Basics of Machine Learning – Key terms</a:t>
            </a:r>
          </a:p>
        </p:txBody>
      </p:sp>
      <p:pic>
        <p:nvPicPr>
          <p:cNvPr id="5" name="Picture 4">
            <a:extLst>
              <a:ext uri="{FF2B5EF4-FFF2-40B4-BE49-F238E27FC236}">
                <a16:creationId xmlns:a16="http://schemas.microsoft.com/office/drawing/2014/main" id="{934722CA-BFDC-D4DE-765C-036B17940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33" y="2324100"/>
            <a:ext cx="2171700" cy="2247900"/>
          </a:xfrm>
          <a:prstGeom prst="rect">
            <a:avLst/>
          </a:prstGeom>
        </p:spPr>
      </p:pic>
      <p:sp>
        <p:nvSpPr>
          <p:cNvPr id="6" name="TextBox 5">
            <a:extLst>
              <a:ext uri="{FF2B5EF4-FFF2-40B4-BE49-F238E27FC236}">
                <a16:creationId xmlns:a16="http://schemas.microsoft.com/office/drawing/2014/main" id="{E80AC99A-6311-390F-3CCA-7730B35144FE}"/>
              </a:ext>
            </a:extLst>
          </p:cNvPr>
          <p:cNvSpPr txBox="1"/>
          <p:nvPr/>
        </p:nvSpPr>
        <p:spPr>
          <a:xfrm>
            <a:off x="1033050" y="4658784"/>
            <a:ext cx="901465" cy="369332"/>
          </a:xfrm>
          <a:prstGeom prst="rect">
            <a:avLst/>
          </a:prstGeom>
          <a:noFill/>
        </p:spPr>
        <p:txBody>
          <a:bodyPr wrap="none" rtlCol="0">
            <a:spAutoFit/>
          </a:bodyPr>
          <a:lstStyle/>
          <a:p>
            <a:r>
              <a:rPr lang="en-US" dirty="0"/>
              <a:t>Dataset</a:t>
            </a:r>
          </a:p>
        </p:txBody>
      </p:sp>
      <p:pic>
        <p:nvPicPr>
          <p:cNvPr id="8" name="Picture 7" descr="Diagram&#10;&#10;Description automatically generated">
            <a:extLst>
              <a:ext uri="{FF2B5EF4-FFF2-40B4-BE49-F238E27FC236}">
                <a16:creationId xmlns:a16="http://schemas.microsoft.com/office/drawing/2014/main" id="{6A3486E1-B2CB-49F1-B0E7-C84D7D28B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433" y="2324100"/>
            <a:ext cx="2273300" cy="2209800"/>
          </a:xfrm>
          <a:prstGeom prst="rect">
            <a:avLst/>
          </a:prstGeom>
        </p:spPr>
      </p:pic>
      <p:sp>
        <p:nvSpPr>
          <p:cNvPr id="9" name="TextBox 8">
            <a:extLst>
              <a:ext uri="{FF2B5EF4-FFF2-40B4-BE49-F238E27FC236}">
                <a16:creationId xmlns:a16="http://schemas.microsoft.com/office/drawing/2014/main" id="{9FE19600-0FB7-D165-3DF6-1593A1BCCA5E}"/>
              </a:ext>
            </a:extLst>
          </p:cNvPr>
          <p:cNvSpPr txBox="1"/>
          <p:nvPr/>
        </p:nvSpPr>
        <p:spPr>
          <a:xfrm>
            <a:off x="3860800" y="4658784"/>
            <a:ext cx="927049" cy="369332"/>
          </a:xfrm>
          <a:prstGeom prst="rect">
            <a:avLst/>
          </a:prstGeom>
          <a:noFill/>
        </p:spPr>
        <p:txBody>
          <a:bodyPr wrap="none" rtlCol="0">
            <a:spAutoFit/>
          </a:bodyPr>
          <a:lstStyle/>
          <a:p>
            <a:r>
              <a:rPr lang="en-US" dirty="0"/>
              <a:t>Training</a:t>
            </a:r>
          </a:p>
        </p:txBody>
      </p:sp>
      <p:pic>
        <p:nvPicPr>
          <p:cNvPr id="11" name="Picture 10" descr="A picture containing diagram&#10;&#10;Description automatically generated">
            <a:extLst>
              <a:ext uri="{FF2B5EF4-FFF2-40B4-BE49-F238E27FC236}">
                <a16:creationId xmlns:a16="http://schemas.microsoft.com/office/drawing/2014/main" id="{ED38D409-345A-E340-5DC4-8055C0B8B6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3619" y="2448984"/>
            <a:ext cx="2184400" cy="2209800"/>
          </a:xfrm>
          <a:prstGeom prst="rect">
            <a:avLst/>
          </a:prstGeom>
        </p:spPr>
      </p:pic>
      <p:sp>
        <p:nvSpPr>
          <p:cNvPr id="12" name="TextBox 11">
            <a:extLst>
              <a:ext uri="{FF2B5EF4-FFF2-40B4-BE49-F238E27FC236}">
                <a16:creationId xmlns:a16="http://schemas.microsoft.com/office/drawing/2014/main" id="{FA36D714-836A-1AD2-6BC3-178556B4B97D}"/>
              </a:ext>
            </a:extLst>
          </p:cNvPr>
          <p:cNvSpPr txBox="1"/>
          <p:nvPr/>
        </p:nvSpPr>
        <p:spPr>
          <a:xfrm>
            <a:off x="7218915" y="4658784"/>
            <a:ext cx="793807" cy="369332"/>
          </a:xfrm>
          <a:prstGeom prst="rect">
            <a:avLst/>
          </a:prstGeom>
          <a:noFill/>
        </p:spPr>
        <p:txBody>
          <a:bodyPr wrap="none" rtlCol="0">
            <a:spAutoFit/>
          </a:bodyPr>
          <a:lstStyle/>
          <a:p>
            <a:r>
              <a:rPr lang="en-US" dirty="0"/>
              <a:t>Model</a:t>
            </a:r>
          </a:p>
        </p:txBody>
      </p:sp>
      <p:pic>
        <p:nvPicPr>
          <p:cNvPr id="14" name="Picture 13" descr="A picture containing text&#10;&#10;Description automatically generated">
            <a:extLst>
              <a:ext uri="{FF2B5EF4-FFF2-40B4-BE49-F238E27FC236}">
                <a16:creationId xmlns:a16="http://schemas.microsoft.com/office/drawing/2014/main" id="{BE5192D5-8123-F5C4-9947-6751C2F63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4616" y="2448984"/>
            <a:ext cx="2286000" cy="2286000"/>
          </a:xfrm>
          <a:prstGeom prst="rect">
            <a:avLst/>
          </a:prstGeom>
        </p:spPr>
      </p:pic>
      <p:sp>
        <p:nvSpPr>
          <p:cNvPr id="15" name="TextBox 14">
            <a:extLst>
              <a:ext uri="{FF2B5EF4-FFF2-40B4-BE49-F238E27FC236}">
                <a16:creationId xmlns:a16="http://schemas.microsoft.com/office/drawing/2014/main" id="{C3D96FDB-450B-7B49-EBA6-0D3C001055CD}"/>
              </a:ext>
            </a:extLst>
          </p:cNvPr>
          <p:cNvSpPr txBox="1"/>
          <p:nvPr/>
        </p:nvSpPr>
        <p:spPr>
          <a:xfrm>
            <a:off x="10172309" y="4658784"/>
            <a:ext cx="1070614" cy="369332"/>
          </a:xfrm>
          <a:prstGeom prst="rect">
            <a:avLst/>
          </a:prstGeom>
          <a:noFill/>
        </p:spPr>
        <p:txBody>
          <a:bodyPr wrap="none" rtlCol="0">
            <a:spAutoFit/>
          </a:bodyPr>
          <a:lstStyle/>
          <a:p>
            <a:r>
              <a:rPr lang="en-US" dirty="0"/>
              <a:t>Inference</a:t>
            </a:r>
          </a:p>
        </p:txBody>
      </p:sp>
    </p:spTree>
    <p:extLst>
      <p:ext uri="{BB962C8B-B14F-4D97-AF65-F5344CB8AC3E}">
        <p14:creationId xmlns:p14="http://schemas.microsoft.com/office/powerpoint/2010/main" val="4171556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lstStyle/>
          <a:p>
            <a:r>
              <a:rPr lang="en-US" dirty="0"/>
              <a:t>Basics of Machine Learning – Inference</a:t>
            </a:r>
          </a:p>
        </p:txBody>
      </p:sp>
      <p:pic>
        <p:nvPicPr>
          <p:cNvPr id="4" name="Picture 3" descr="Graphical user interface, application&#10;&#10;Description automatically generated">
            <a:extLst>
              <a:ext uri="{FF2B5EF4-FFF2-40B4-BE49-F238E27FC236}">
                <a16:creationId xmlns:a16="http://schemas.microsoft.com/office/drawing/2014/main" id="{033D39CA-0980-4AA4-BCAE-D3A60B2BC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808" y="2168259"/>
            <a:ext cx="9860383" cy="3171386"/>
          </a:xfrm>
          <a:prstGeom prst="rect">
            <a:avLst/>
          </a:prstGeom>
        </p:spPr>
      </p:pic>
    </p:spTree>
    <p:extLst>
      <p:ext uri="{BB962C8B-B14F-4D97-AF65-F5344CB8AC3E}">
        <p14:creationId xmlns:p14="http://schemas.microsoft.com/office/powerpoint/2010/main" val="2120892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a:bodyPr>
          <a:lstStyle/>
          <a:p>
            <a:r>
              <a:rPr lang="en-US" dirty="0"/>
              <a:t>Basics of Machine Learning – TensorFlow Framework</a:t>
            </a:r>
          </a:p>
        </p:txBody>
      </p:sp>
      <p:pic>
        <p:nvPicPr>
          <p:cNvPr id="10" name="Picture 9">
            <a:extLst>
              <a:ext uri="{FF2B5EF4-FFF2-40B4-BE49-F238E27FC236}">
                <a16:creationId xmlns:a16="http://schemas.microsoft.com/office/drawing/2014/main" id="{6D70E5AB-DF5B-323D-6B32-63FB165C3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105" y="1496504"/>
            <a:ext cx="7503488" cy="4996370"/>
          </a:xfrm>
          <a:prstGeom prst="rect">
            <a:avLst/>
          </a:prstGeom>
        </p:spPr>
      </p:pic>
      <p:sp>
        <p:nvSpPr>
          <p:cNvPr id="3" name="Rectangle 2">
            <a:extLst>
              <a:ext uri="{FF2B5EF4-FFF2-40B4-BE49-F238E27FC236}">
                <a16:creationId xmlns:a16="http://schemas.microsoft.com/office/drawing/2014/main" id="{DE0C50C7-8CD6-57DC-30E7-65743C32E9CA}"/>
              </a:ext>
            </a:extLst>
          </p:cNvPr>
          <p:cNvSpPr/>
          <p:nvPr/>
        </p:nvSpPr>
        <p:spPr>
          <a:xfrm>
            <a:off x="8816622" y="1496503"/>
            <a:ext cx="1794934" cy="1257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75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fontScale="90000"/>
          </a:bodyPr>
          <a:lstStyle/>
          <a:p>
            <a:r>
              <a:rPr lang="en-US" dirty="0"/>
              <a:t>Edge ML Explosion</a:t>
            </a:r>
            <a:br>
              <a:rPr lang="en-US" dirty="0"/>
            </a:br>
            <a:endParaRPr lang="en-US" dirty="0"/>
          </a:p>
        </p:txBody>
      </p:sp>
      <p:sp>
        <p:nvSpPr>
          <p:cNvPr id="6" name="Content Placeholder 5">
            <a:extLst>
              <a:ext uri="{FF2B5EF4-FFF2-40B4-BE49-F238E27FC236}">
                <a16:creationId xmlns:a16="http://schemas.microsoft.com/office/drawing/2014/main" id="{5406FCAE-542C-6135-B5D9-59F88F72CEE0}"/>
              </a:ext>
            </a:extLst>
          </p:cNvPr>
          <p:cNvSpPr>
            <a:spLocks noGrp="1"/>
          </p:cNvSpPr>
          <p:nvPr>
            <p:ph idx="1"/>
          </p:nvPr>
        </p:nvSpPr>
        <p:spPr/>
        <p:txBody>
          <a:bodyPr/>
          <a:lstStyle/>
          <a:p>
            <a:r>
              <a:rPr lang="en-US" dirty="0"/>
              <a:t> </a:t>
            </a:r>
            <a:r>
              <a:rPr lang="en-GB" dirty="0">
                <a:effectLst/>
              </a:rPr>
              <a:t>Lower latency &amp; close knit interactions</a:t>
            </a:r>
          </a:p>
          <a:p>
            <a:r>
              <a:rPr lang="en-US" dirty="0"/>
              <a:t> </a:t>
            </a:r>
            <a:r>
              <a:rPr lang="en-GB" dirty="0">
                <a:effectLst/>
              </a:rPr>
              <a:t>Network connectivity</a:t>
            </a:r>
          </a:p>
          <a:p>
            <a:r>
              <a:rPr lang="en-US" dirty="0"/>
              <a:t> </a:t>
            </a:r>
            <a:r>
              <a:rPr lang="en-GB" dirty="0">
                <a:effectLst/>
              </a:rPr>
              <a:t>Privacy preserving</a:t>
            </a:r>
          </a:p>
          <a:p>
            <a:endParaRPr lang="en-US" dirty="0"/>
          </a:p>
        </p:txBody>
      </p:sp>
      <p:sp>
        <p:nvSpPr>
          <p:cNvPr id="3" name="Rectangle 2">
            <a:extLst>
              <a:ext uri="{FF2B5EF4-FFF2-40B4-BE49-F238E27FC236}">
                <a16:creationId xmlns:a16="http://schemas.microsoft.com/office/drawing/2014/main" id="{DE0C50C7-8CD6-57DC-30E7-65743C32E9CA}"/>
              </a:ext>
            </a:extLst>
          </p:cNvPr>
          <p:cNvSpPr/>
          <p:nvPr/>
        </p:nvSpPr>
        <p:spPr>
          <a:xfrm>
            <a:off x="8816622" y="1496503"/>
            <a:ext cx="1794934" cy="1257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iPod, electronics&#10;&#10;Description automatically generated">
            <a:extLst>
              <a:ext uri="{FF2B5EF4-FFF2-40B4-BE49-F238E27FC236}">
                <a16:creationId xmlns:a16="http://schemas.microsoft.com/office/drawing/2014/main" id="{4203F501-138C-3024-4F10-A314CCBC9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513" y="1797368"/>
            <a:ext cx="2657988" cy="4751748"/>
          </a:xfrm>
          <a:prstGeom prst="rect">
            <a:avLst/>
          </a:prstGeom>
        </p:spPr>
      </p:pic>
      <p:pic>
        <p:nvPicPr>
          <p:cNvPr id="4098" name="Picture 2" descr="Buy AMAZON Echo Dot (5th Gen) Smart Speaker with Alexa - Charcoal | Currys">
            <a:extLst>
              <a:ext uri="{FF2B5EF4-FFF2-40B4-BE49-F238E27FC236}">
                <a16:creationId xmlns:a16="http://schemas.microsoft.com/office/drawing/2014/main" id="{2B6D84D3-FA01-6C43-F6DA-8693649EA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7501" y="3579749"/>
            <a:ext cx="3064933" cy="27175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earn Arduino: The Best Sites of 2022 | All3DP">
            <a:extLst>
              <a:ext uri="{FF2B5EF4-FFF2-40B4-BE49-F238E27FC236}">
                <a16:creationId xmlns:a16="http://schemas.microsoft.com/office/drawing/2014/main" id="{02DF2B5E-E650-38C5-80C6-BF84491029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200" y="3468511"/>
            <a:ext cx="5226756" cy="294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56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fontScale="90000"/>
          </a:bodyPr>
          <a:lstStyle/>
          <a:p>
            <a:r>
              <a:rPr lang="en-US" dirty="0"/>
              <a:t>Edge ML Explosion - Challenges</a:t>
            </a:r>
            <a:br>
              <a:rPr lang="en-US" dirty="0"/>
            </a:br>
            <a:endParaRPr lang="en-US" dirty="0"/>
          </a:p>
        </p:txBody>
      </p:sp>
      <p:sp>
        <p:nvSpPr>
          <p:cNvPr id="6" name="Content Placeholder 5">
            <a:extLst>
              <a:ext uri="{FF2B5EF4-FFF2-40B4-BE49-F238E27FC236}">
                <a16:creationId xmlns:a16="http://schemas.microsoft.com/office/drawing/2014/main" id="{5406FCAE-542C-6135-B5D9-59F88F72CEE0}"/>
              </a:ext>
            </a:extLst>
          </p:cNvPr>
          <p:cNvSpPr>
            <a:spLocks noGrp="1"/>
          </p:cNvSpPr>
          <p:nvPr>
            <p:ph idx="1"/>
          </p:nvPr>
        </p:nvSpPr>
        <p:spPr/>
        <p:txBody>
          <a:bodyPr/>
          <a:lstStyle/>
          <a:p>
            <a:r>
              <a:rPr lang="en-US" dirty="0"/>
              <a:t> </a:t>
            </a:r>
            <a:r>
              <a:rPr lang="en-GB" dirty="0">
                <a:effectLst/>
                <a:latin typeface="Helvetica" pitchFamily="2" charset="0"/>
              </a:rPr>
              <a:t>Uses little compute power</a:t>
            </a:r>
          </a:p>
          <a:p>
            <a:r>
              <a:rPr lang="en-GB" dirty="0">
                <a:effectLst/>
              </a:rPr>
              <a:t> </a:t>
            </a:r>
            <a:r>
              <a:rPr lang="en-GB" dirty="0">
                <a:effectLst/>
                <a:latin typeface="Helvetica" pitchFamily="2" charset="0"/>
              </a:rPr>
              <a:t>Works on limited memory platforms</a:t>
            </a:r>
          </a:p>
          <a:p>
            <a:r>
              <a:rPr lang="en-US" dirty="0"/>
              <a:t> </a:t>
            </a:r>
            <a:r>
              <a:rPr lang="en-GB" dirty="0">
                <a:effectLst/>
                <a:latin typeface="Helvetica" pitchFamily="2" charset="0"/>
              </a:rPr>
              <a:t>Consumes less battery</a:t>
            </a:r>
          </a:p>
          <a:p>
            <a:endParaRPr lang="en-GB" dirty="0">
              <a:effectLst/>
            </a:endParaRPr>
          </a:p>
          <a:p>
            <a:r>
              <a:rPr lang="en-US" dirty="0"/>
              <a:t> Arduino BLE Sense</a:t>
            </a:r>
          </a:p>
          <a:p>
            <a:pPr lvl="1"/>
            <a:r>
              <a:rPr lang="en-GB" dirty="0"/>
              <a:t>nRF52840 (32-bit ARM® Cortex™-M4)</a:t>
            </a:r>
          </a:p>
          <a:p>
            <a:pPr lvl="1"/>
            <a:r>
              <a:rPr lang="en-GB" dirty="0"/>
              <a:t>64MHz</a:t>
            </a:r>
          </a:p>
          <a:p>
            <a:pPr lvl="1"/>
            <a:r>
              <a:rPr lang="en-GB" dirty="0"/>
              <a:t>256 KB SRAM, 1MB flash</a:t>
            </a:r>
          </a:p>
          <a:p>
            <a:pPr lvl="1"/>
            <a:endParaRPr lang="en-US" dirty="0"/>
          </a:p>
          <a:p>
            <a:pPr lvl="1"/>
            <a:endParaRPr lang="en-US" dirty="0"/>
          </a:p>
        </p:txBody>
      </p:sp>
      <p:sp>
        <p:nvSpPr>
          <p:cNvPr id="3" name="Rectangle 2">
            <a:extLst>
              <a:ext uri="{FF2B5EF4-FFF2-40B4-BE49-F238E27FC236}">
                <a16:creationId xmlns:a16="http://schemas.microsoft.com/office/drawing/2014/main" id="{DE0C50C7-8CD6-57DC-30E7-65743C32E9CA}"/>
              </a:ext>
            </a:extLst>
          </p:cNvPr>
          <p:cNvSpPr/>
          <p:nvPr/>
        </p:nvSpPr>
        <p:spPr>
          <a:xfrm>
            <a:off x="8816622" y="1496503"/>
            <a:ext cx="1794934" cy="1257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rduino Nano 33 BLE Sense REV2 (with headers) | The Pi Hut">
            <a:extLst>
              <a:ext uri="{FF2B5EF4-FFF2-40B4-BE49-F238E27FC236}">
                <a16:creationId xmlns:a16="http://schemas.microsoft.com/office/drawing/2014/main" id="{3965916E-00DC-EA39-AE40-69E471EAF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733" y="1518557"/>
            <a:ext cx="4340578" cy="4340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823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fontScale="90000"/>
          </a:bodyPr>
          <a:lstStyle/>
          <a:p>
            <a:r>
              <a:rPr lang="en-US" dirty="0"/>
              <a:t>TensorFlow Lite</a:t>
            </a:r>
            <a:br>
              <a:rPr lang="en-US" dirty="0"/>
            </a:br>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69A42A65-B7AD-42B8-D944-1D2554A4F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928" y="1600587"/>
            <a:ext cx="8788144" cy="4621351"/>
          </a:xfrm>
          <a:prstGeom prst="rect">
            <a:avLst/>
          </a:prstGeom>
        </p:spPr>
      </p:pic>
    </p:spTree>
    <p:extLst>
      <p:ext uri="{BB962C8B-B14F-4D97-AF65-F5344CB8AC3E}">
        <p14:creationId xmlns:p14="http://schemas.microsoft.com/office/powerpoint/2010/main" val="1542867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a:bodyPr>
          <a:lstStyle/>
          <a:p>
            <a:r>
              <a:rPr lang="en-US" dirty="0"/>
              <a:t>TensorFlow Lite</a:t>
            </a:r>
          </a:p>
        </p:txBody>
      </p:sp>
      <p:pic>
        <p:nvPicPr>
          <p:cNvPr id="6" name="Picture 5" descr="Text&#10;&#10;Description automatically generated">
            <a:extLst>
              <a:ext uri="{FF2B5EF4-FFF2-40B4-BE49-F238E27FC236}">
                <a16:creationId xmlns:a16="http://schemas.microsoft.com/office/drawing/2014/main" id="{42ACD64A-84FA-4BAF-7ADF-3D21C9132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776" y="1613205"/>
            <a:ext cx="6118579" cy="4879668"/>
          </a:xfrm>
          <a:prstGeom prst="rect">
            <a:avLst/>
          </a:prstGeom>
        </p:spPr>
      </p:pic>
    </p:spTree>
    <p:extLst>
      <p:ext uri="{BB962C8B-B14F-4D97-AF65-F5344CB8AC3E}">
        <p14:creationId xmlns:p14="http://schemas.microsoft.com/office/powerpoint/2010/main" val="345578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F3628A1-3E98-4A7C-8293-8A5E95FC113D}"/>
              </a:ext>
            </a:extLst>
          </p:cNvPr>
          <p:cNvSpPr txBox="1">
            <a:spLocks/>
          </p:cNvSpPr>
          <p:nvPr/>
        </p:nvSpPr>
        <p:spPr>
          <a:xfrm>
            <a:off x="1524000" y="223520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defRPr/>
            </a:pPr>
            <a:r>
              <a:rPr lang="en-US" sz="5400" dirty="0"/>
              <a:t>What are … hot?</a:t>
            </a:r>
          </a:p>
        </p:txBody>
      </p:sp>
    </p:spTree>
    <p:extLst>
      <p:ext uri="{BB962C8B-B14F-4D97-AF65-F5344CB8AC3E}">
        <p14:creationId xmlns:p14="http://schemas.microsoft.com/office/powerpoint/2010/main" val="140656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a:bodyPr>
          <a:lstStyle/>
          <a:p>
            <a:r>
              <a:rPr lang="en-US" dirty="0"/>
              <a:t>TensorFlow Lite – Converting</a:t>
            </a:r>
          </a:p>
        </p:txBody>
      </p:sp>
      <p:pic>
        <p:nvPicPr>
          <p:cNvPr id="4" name="Picture 3" descr="Graphical user interface, application&#10;&#10;Description automatically generated">
            <a:extLst>
              <a:ext uri="{FF2B5EF4-FFF2-40B4-BE49-F238E27FC236}">
                <a16:creationId xmlns:a16="http://schemas.microsoft.com/office/drawing/2014/main" id="{B50AF453-3373-174F-8EBD-D69140943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194" y="2292934"/>
            <a:ext cx="9295489" cy="3070249"/>
          </a:xfrm>
          <a:prstGeom prst="rect">
            <a:avLst/>
          </a:prstGeom>
        </p:spPr>
      </p:pic>
    </p:spTree>
    <p:extLst>
      <p:ext uri="{BB962C8B-B14F-4D97-AF65-F5344CB8AC3E}">
        <p14:creationId xmlns:p14="http://schemas.microsoft.com/office/powerpoint/2010/main" val="912289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a:bodyPr>
          <a:lstStyle/>
          <a:p>
            <a:r>
              <a:rPr lang="en-US" dirty="0"/>
              <a:t>TensorFlow Lite – Running the models</a:t>
            </a:r>
          </a:p>
        </p:txBody>
      </p:sp>
      <p:pic>
        <p:nvPicPr>
          <p:cNvPr id="5" name="Picture 4" descr="Graphical user interface, application&#10;&#10;Description automatically generated">
            <a:extLst>
              <a:ext uri="{FF2B5EF4-FFF2-40B4-BE49-F238E27FC236}">
                <a16:creationId xmlns:a16="http://schemas.microsoft.com/office/drawing/2014/main" id="{CD98209C-73D1-883D-12F9-776AA3016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067" y="2156178"/>
            <a:ext cx="9575866" cy="3461569"/>
          </a:xfrm>
          <a:prstGeom prst="rect">
            <a:avLst/>
          </a:prstGeom>
        </p:spPr>
      </p:pic>
    </p:spTree>
    <p:extLst>
      <p:ext uri="{BB962C8B-B14F-4D97-AF65-F5344CB8AC3E}">
        <p14:creationId xmlns:p14="http://schemas.microsoft.com/office/powerpoint/2010/main" val="3869302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a:bodyPr>
          <a:lstStyle/>
          <a:p>
            <a:r>
              <a:rPr lang="en-US" dirty="0"/>
              <a:t>Examples – Speech detection</a:t>
            </a:r>
          </a:p>
        </p:txBody>
      </p:sp>
      <p:sp>
        <p:nvSpPr>
          <p:cNvPr id="3" name="TextBox 2">
            <a:extLst>
              <a:ext uri="{FF2B5EF4-FFF2-40B4-BE49-F238E27FC236}">
                <a16:creationId xmlns:a16="http://schemas.microsoft.com/office/drawing/2014/main" id="{C62514D7-F1C4-6D3D-80AC-60674CD016BC}"/>
              </a:ext>
            </a:extLst>
          </p:cNvPr>
          <p:cNvSpPr txBox="1"/>
          <p:nvPr/>
        </p:nvSpPr>
        <p:spPr>
          <a:xfrm>
            <a:off x="4960997" y="3105834"/>
            <a:ext cx="4984514" cy="646331"/>
          </a:xfrm>
          <a:prstGeom prst="rect">
            <a:avLst/>
          </a:prstGeom>
          <a:noFill/>
        </p:spPr>
        <p:txBody>
          <a:bodyPr wrap="square" rtlCol="0">
            <a:spAutoFit/>
          </a:bodyPr>
          <a:lstStyle/>
          <a:p>
            <a:r>
              <a:rPr lang="en-US" sz="3600" i="1" dirty="0"/>
              <a:t>Demo time</a:t>
            </a:r>
          </a:p>
        </p:txBody>
      </p:sp>
    </p:spTree>
    <p:extLst>
      <p:ext uri="{BB962C8B-B14F-4D97-AF65-F5344CB8AC3E}">
        <p14:creationId xmlns:p14="http://schemas.microsoft.com/office/powerpoint/2010/main" val="4216161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a:bodyPr>
          <a:lstStyle/>
          <a:p>
            <a:r>
              <a:rPr lang="en-US" dirty="0"/>
              <a:t>Examples – Speech detection</a:t>
            </a:r>
          </a:p>
        </p:txBody>
      </p:sp>
      <p:pic>
        <p:nvPicPr>
          <p:cNvPr id="5" name="Picture 4" descr="Diagram&#10;&#10;Description automatically generated">
            <a:extLst>
              <a:ext uri="{FF2B5EF4-FFF2-40B4-BE49-F238E27FC236}">
                <a16:creationId xmlns:a16="http://schemas.microsoft.com/office/drawing/2014/main" id="{403A0455-3C35-D521-D593-87D44A3C3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75" y="1494914"/>
            <a:ext cx="9492249" cy="4997959"/>
          </a:xfrm>
          <a:prstGeom prst="rect">
            <a:avLst/>
          </a:prstGeom>
        </p:spPr>
      </p:pic>
    </p:spTree>
    <p:extLst>
      <p:ext uri="{BB962C8B-B14F-4D97-AF65-F5344CB8AC3E}">
        <p14:creationId xmlns:p14="http://schemas.microsoft.com/office/powerpoint/2010/main" val="1679450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normAutofit/>
          </a:bodyPr>
          <a:lstStyle/>
          <a:p>
            <a:r>
              <a:rPr lang="en-US" dirty="0"/>
              <a:t>Key takeaways</a:t>
            </a:r>
          </a:p>
        </p:txBody>
      </p:sp>
      <p:sp>
        <p:nvSpPr>
          <p:cNvPr id="3" name="Content Placeholder 2">
            <a:extLst>
              <a:ext uri="{FF2B5EF4-FFF2-40B4-BE49-F238E27FC236}">
                <a16:creationId xmlns:a16="http://schemas.microsoft.com/office/drawing/2014/main" id="{79CBA581-4570-1935-5F0B-DCD08B868170}"/>
              </a:ext>
            </a:extLst>
          </p:cNvPr>
          <p:cNvSpPr>
            <a:spLocks noGrp="1"/>
          </p:cNvSpPr>
          <p:nvPr>
            <p:ph idx="1"/>
          </p:nvPr>
        </p:nvSpPr>
        <p:spPr/>
        <p:txBody>
          <a:bodyPr/>
          <a:lstStyle/>
          <a:p>
            <a:r>
              <a:rPr lang="en-US" dirty="0"/>
              <a:t> TensorFlow Lite is a framework to help with </a:t>
            </a:r>
            <a:r>
              <a:rPr lang="en-US" dirty="0">
                <a:solidFill>
                  <a:srgbClr val="FF0000"/>
                </a:solidFill>
              </a:rPr>
              <a:t>resource-constrained embedded devices</a:t>
            </a:r>
            <a:r>
              <a:rPr lang="en-US" dirty="0"/>
              <a:t>.</a:t>
            </a:r>
          </a:p>
          <a:p>
            <a:r>
              <a:rPr lang="en-US" dirty="0"/>
              <a:t> The model needs to be </a:t>
            </a:r>
            <a:r>
              <a:rPr lang="en-US" dirty="0">
                <a:solidFill>
                  <a:srgbClr val="FF0000"/>
                </a:solidFill>
              </a:rPr>
              <a:t>trained and optimized before converting</a:t>
            </a:r>
            <a:r>
              <a:rPr lang="en-US" dirty="0"/>
              <a:t>.</a:t>
            </a:r>
          </a:p>
          <a:p>
            <a:r>
              <a:rPr lang="en-US" dirty="0"/>
              <a:t> Not all neural network operations are currently supported.</a:t>
            </a:r>
          </a:p>
          <a:p>
            <a:pPr lvl="1"/>
            <a:r>
              <a:rPr lang="en-US" dirty="0"/>
              <a:t>Here is the list of supported operations.</a:t>
            </a:r>
          </a:p>
          <a:p>
            <a:pPr lvl="1"/>
            <a:r>
              <a:rPr lang="en-US" dirty="0">
                <a:hlinkClick r:id="rId3"/>
              </a:rPr>
              <a:t>https://github.com/tensorflow/tflite-micro/blob/main/tensorflow/lite/micro/all_ops_resolver.cc</a:t>
            </a:r>
            <a:r>
              <a:rPr lang="en-US" dirty="0"/>
              <a:t> </a:t>
            </a:r>
          </a:p>
        </p:txBody>
      </p:sp>
    </p:spTree>
    <p:extLst>
      <p:ext uri="{BB962C8B-B14F-4D97-AF65-F5344CB8AC3E}">
        <p14:creationId xmlns:p14="http://schemas.microsoft.com/office/powerpoint/2010/main" val="1828668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14F5C9-59A3-4EB1-B24E-751D9B189A83}"/>
              </a:ext>
            </a:extLst>
          </p:cNvPr>
          <p:cNvSpPr txBox="1">
            <a:spLocks/>
          </p:cNvSpPr>
          <p:nvPr/>
        </p:nvSpPr>
        <p:spPr>
          <a:xfrm>
            <a:off x="1105001" y="1879124"/>
            <a:ext cx="10344877" cy="15498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accent5">
                    <a:lumMod val="75000"/>
                  </a:schemeClr>
                </a:solidFill>
              </a:rPr>
              <a:t>(2) Living IoT: A Flying Wireless Platform on Live Insects (ACM MobiCom’19)</a:t>
            </a:r>
          </a:p>
        </p:txBody>
      </p:sp>
      <p:sp>
        <p:nvSpPr>
          <p:cNvPr id="6" name="Title 4">
            <a:extLst>
              <a:ext uri="{FF2B5EF4-FFF2-40B4-BE49-F238E27FC236}">
                <a16:creationId xmlns:a16="http://schemas.microsoft.com/office/drawing/2014/main" id="{263B93DD-AC9C-4533-92FE-AC9768CDDBBD}"/>
              </a:ext>
            </a:extLst>
          </p:cNvPr>
          <p:cNvSpPr txBox="1">
            <a:spLocks/>
          </p:cNvSpPr>
          <p:nvPr/>
        </p:nvSpPr>
        <p:spPr>
          <a:xfrm>
            <a:off x="1705440" y="3690167"/>
            <a:ext cx="9144000" cy="11414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t>Vikram Iyer, Rajalakshmi Nandakumar, </a:t>
            </a:r>
            <a:r>
              <a:rPr lang="en-US" sz="2000" b="1" dirty="0" err="1"/>
              <a:t>Anran</a:t>
            </a:r>
            <a:r>
              <a:rPr lang="en-US" sz="2000" b="1" dirty="0"/>
              <a:t> Wang, Sawyer Fuller, </a:t>
            </a:r>
            <a:r>
              <a:rPr lang="en-US" sz="2000" b="1" dirty="0" err="1"/>
              <a:t>Shyam</a:t>
            </a:r>
            <a:r>
              <a:rPr lang="en-US" sz="2000" b="1" dirty="0"/>
              <a:t> </a:t>
            </a:r>
            <a:r>
              <a:rPr lang="en-US" sz="2000" b="1" dirty="0" err="1"/>
              <a:t>Gollakota</a:t>
            </a:r>
            <a:r>
              <a:rPr lang="en-US" sz="2000" b="1" dirty="0"/>
              <a:t> </a:t>
            </a:r>
          </a:p>
          <a:p>
            <a:r>
              <a:rPr lang="en-US" sz="2000" b="1" dirty="0"/>
              <a:t>University of </a:t>
            </a:r>
            <a:r>
              <a:rPr lang="en-US" sz="2000" b="1" dirty="0" err="1"/>
              <a:t>Washinton</a:t>
            </a:r>
            <a:r>
              <a:rPr lang="en-US" sz="2000" b="1" dirty="0"/>
              <a:t>.</a:t>
            </a:r>
          </a:p>
        </p:txBody>
      </p:sp>
    </p:spTree>
    <p:extLst>
      <p:ext uri="{BB962C8B-B14F-4D97-AF65-F5344CB8AC3E}">
        <p14:creationId xmlns:p14="http://schemas.microsoft.com/office/powerpoint/2010/main" val="46814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F3628A1-3E98-4A7C-8293-8A5E95FC113D}"/>
              </a:ext>
            </a:extLst>
          </p:cNvPr>
          <p:cNvSpPr txBox="1">
            <a:spLocks/>
          </p:cNvSpPr>
          <p:nvPr/>
        </p:nvSpPr>
        <p:spPr>
          <a:xfrm>
            <a:off x="1524000" y="223520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defRPr/>
            </a:pPr>
            <a:r>
              <a:rPr lang="en-US" sz="5400" dirty="0"/>
              <a:t>What if Internet of Things (IoT) devices could fly?</a:t>
            </a:r>
          </a:p>
        </p:txBody>
      </p:sp>
    </p:spTree>
    <p:extLst>
      <p:ext uri="{BB962C8B-B14F-4D97-AF65-F5344CB8AC3E}">
        <p14:creationId xmlns:p14="http://schemas.microsoft.com/office/powerpoint/2010/main" val="10869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Living IoT: A Flying Wireless Platform on Live Insects">
            <a:hlinkClick r:id="" action="ppaction://media"/>
            <a:extLst>
              <a:ext uri="{FF2B5EF4-FFF2-40B4-BE49-F238E27FC236}">
                <a16:creationId xmlns:a16="http://schemas.microsoft.com/office/drawing/2014/main" id="{29BE2585-D361-08DB-A330-D923BF65B699}"/>
              </a:ext>
            </a:extLst>
          </p:cNvPr>
          <p:cNvPicPr>
            <a:picLocks noRot="1" noChangeAspect="1"/>
          </p:cNvPicPr>
          <p:nvPr>
            <a:videoFile r:link="rId1"/>
          </p:nvPr>
        </p:nvPicPr>
        <p:blipFill>
          <a:blip r:embed="rId4"/>
          <a:stretch>
            <a:fillRect/>
          </a:stretch>
        </p:blipFill>
        <p:spPr>
          <a:xfrm>
            <a:off x="356968" y="77821"/>
            <a:ext cx="11478064" cy="6485106"/>
          </a:xfrm>
          <a:prstGeom prst="rect">
            <a:avLst/>
          </a:prstGeom>
        </p:spPr>
      </p:pic>
    </p:spTree>
    <p:extLst>
      <p:ext uri="{BB962C8B-B14F-4D97-AF65-F5344CB8AC3E}">
        <p14:creationId xmlns:p14="http://schemas.microsoft.com/office/powerpoint/2010/main" val="157845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drone disaster">
            <a:extLst>
              <a:ext uri="{FF2B5EF4-FFF2-40B4-BE49-F238E27FC236}">
                <a16:creationId xmlns:a16="http://schemas.microsoft.com/office/drawing/2014/main" id="{5781EF4E-D833-40B9-A787-F7CE89CE3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8391" y="3964223"/>
            <a:ext cx="3934469" cy="262469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6ACD4E4-1F64-4996-9EFA-FB8C4E9832CC}"/>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ea typeface="+mj-ea"/>
                <a:cs typeface="+mj-cs"/>
              </a:rPr>
              <a:t>Drones as flying sensor platforms</a:t>
            </a:r>
          </a:p>
        </p:txBody>
      </p:sp>
      <p:pic>
        <p:nvPicPr>
          <p:cNvPr id="1032" name="Picture 8" descr="Image result for drone farm">
            <a:extLst>
              <a:ext uri="{FF2B5EF4-FFF2-40B4-BE49-F238E27FC236}">
                <a16:creationId xmlns:a16="http://schemas.microsoft.com/office/drawing/2014/main" id="{B4338C23-4957-47E7-ACFD-8A239749FB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47" r="9686"/>
          <a:stretch/>
        </p:blipFill>
        <p:spPr bwMode="auto">
          <a:xfrm>
            <a:off x="4043598" y="1278924"/>
            <a:ext cx="4074793" cy="26852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peline inspection drone">
            <a:extLst>
              <a:ext uri="{FF2B5EF4-FFF2-40B4-BE49-F238E27FC236}">
                <a16:creationId xmlns:a16="http://schemas.microsoft.com/office/drawing/2014/main" id="{7642F188-3557-4C0B-8CBF-17791C692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080" y="3964223"/>
            <a:ext cx="3908518" cy="262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083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rone farm">
            <a:extLst>
              <a:ext uri="{FF2B5EF4-FFF2-40B4-BE49-F238E27FC236}">
                <a16:creationId xmlns:a16="http://schemas.microsoft.com/office/drawing/2014/main" id="{4B58AC48-0596-408E-B956-0C0BB5B51A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91" r="8582"/>
          <a:stretch/>
        </p:blipFill>
        <p:spPr bwMode="auto">
          <a:xfrm>
            <a:off x="1" y="352167"/>
            <a:ext cx="12192000" cy="650583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1B417E8-E511-4D21-8DD1-7C3DAD4AD118}"/>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defRPr/>
            </a:pPr>
            <a:r>
              <a:rPr lang="en-US" dirty="0">
                <a:solidFill>
                  <a:schemeClr val="bg1"/>
                </a:solidFill>
              </a:rPr>
              <a:t>Drones consume lots of power</a:t>
            </a:r>
            <a:endParaRPr kumimoji="0" lang="en-US" sz="4400" b="0" i="0" u="none" strike="noStrike" kern="1200" cap="none" spc="0" normalizeH="0" baseline="0" noProof="0" dirty="0">
              <a:ln>
                <a:noFill/>
              </a:ln>
              <a:solidFill>
                <a:schemeClr val="bg1"/>
              </a:solidFill>
              <a:effectLst/>
              <a:uLnTx/>
              <a:uFillTx/>
            </a:endParaRPr>
          </a:p>
        </p:txBody>
      </p:sp>
      <p:sp>
        <p:nvSpPr>
          <p:cNvPr id="9" name="TextBox 8">
            <a:extLst>
              <a:ext uri="{FF2B5EF4-FFF2-40B4-BE49-F238E27FC236}">
                <a16:creationId xmlns:a16="http://schemas.microsoft.com/office/drawing/2014/main" id="{C86DAD90-DE9B-4B39-9613-EABFDED5838C}"/>
              </a:ext>
            </a:extLst>
          </p:cNvPr>
          <p:cNvSpPr txBox="1"/>
          <p:nvPr/>
        </p:nvSpPr>
        <p:spPr>
          <a:xfrm>
            <a:off x="1018578" y="5906530"/>
            <a:ext cx="10327836" cy="715089"/>
          </a:xfrm>
          <a:prstGeom prst="roundRect">
            <a:avLst/>
          </a:prstGeom>
          <a:solidFill>
            <a:srgbClr val="0D0D0D">
              <a:alpha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white"/>
                </a:solidFill>
                <a:latin typeface="+mj-lt"/>
                <a:ea typeface="Open Sans Light" panose="020B0306030504020204" pitchFamily="34" charset="0"/>
                <a:cs typeface="Open Sans Light" panose="020B0306030504020204" pitchFamily="34" charset="0"/>
              </a:rPr>
              <a:t>Need recharging every 10-20 min</a:t>
            </a:r>
            <a:endParaRPr kumimoji="0" lang="en-US" sz="3600" b="0" i="0" u="none" strike="noStrike" kern="1200" cap="none" spc="0" normalizeH="0" baseline="0" noProof="0" dirty="0">
              <a:ln>
                <a:noFill/>
              </a:ln>
              <a:solidFill>
                <a:srgbClr val="9BBB59"/>
              </a:solidFill>
              <a:effectLst/>
              <a:uLnTx/>
              <a:uFillTx/>
              <a:latin typeface="+mj-lt"/>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2166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ype cycle for emerging technologies 2020">
            <a:extLst>
              <a:ext uri="{FF2B5EF4-FFF2-40B4-BE49-F238E27FC236}">
                <a16:creationId xmlns:a16="http://schemas.microsoft.com/office/drawing/2014/main" id="{F84E28B0-C63F-5DB1-6C99-6E32098D9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336" y="0"/>
            <a:ext cx="6917620" cy="657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255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6FCFBA41-84CB-4FE3-95FE-D54C4DC48CBF}"/>
              </a:ext>
            </a:extLst>
          </p:cNvPr>
          <p:cNvSpPr txBox="1">
            <a:spLocks/>
          </p:cNvSpPr>
          <p:nvPr/>
        </p:nvSpPr>
        <p:spPr>
          <a:xfrm>
            <a:off x="2223525" y="4966273"/>
            <a:ext cx="7603291" cy="968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0                         10                         20                         30</a:t>
            </a:r>
          </a:p>
        </p:txBody>
      </p:sp>
      <p:cxnSp>
        <p:nvCxnSpPr>
          <p:cNvPr id="8" name="Straight Arrow Connector 7">
            <a:extLst>
              <a:ext uri="{FF2B5EF4-FFF2-40B4-BE49-F238E27FC236}">
                <a16:creationId xmlns:a16="http://schemas.microsoft.com/office/drawing/2014/main" id="{8A6ADDDA-45C1-46C5-84B9-1A38250C2838}"/>
              </a:ext>
            </a:extLst>
          </p:cNvPr>
          <p:cNvCxnSpPr/>
          <p:nvPr/>
        </p:nvCxnSpPr>
        <p:spPr>
          <a:xfrm flipV="1">
            <a:off x="2567503" y="1311588"/>
            <a:ext cx="0" cy="3496963"/>
          </a:xfrm>
          <a:prstGeom prst="straightConnector1">
            <a:avLst/>
          </a:prstGeom>
          <a:ln w="1016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9561B2E-4B94-43DE-AB0D-81501D937305}"/>
              </a:ext>
            </a:extLst>
          </p:cNvPr>
          <p:cNvCxnSpPr>
            <a:cxnSpLocks/>
          </p:cNvCxnSpPr>
          <p:nvPr/>
        </p:nvCxnSpPr>
        <p:spPr>
          <a:xfrm>
            <a:off x="2567503" y="4808552"/>
            <a:ext cx="7522072" cy="16211"/>
          </a:xfrm>
          <a:prstGeom prst="straightConnector1">
            <a:avLst/>
          </a:prstGeom>
          <a:ln w="1016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46BAD274-DE34-4C12-BF9F-BF61C75EAF1E}"/>
              </a:ext>
            </a:extLst>
          </p:cNvPr>
          <p:cNvSpPr txBox="1">
            <a:spLocks/>
          </p:cNvSpPr>
          <p:nvPr/>
        </p:nvSpPr>
        <p:spPr>
          <a:xfrm rot="16200000">
            <a:off x="347911" y="2369730"/>
            <a:ext cx="2854111" cy="970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Battery life (min)</a:t>
            </a:r>
          </a:p>
        </p:txBody>
      </p:sp>
      <p:sp>
        <p:nvSpPr>
          <p:cNvPr id="32" name="TextBox 31">
            <a:extLst>
              <a:ext uri="{FF2B5EF4-FFF2-40B4-BE49-F238E27FC236}">
                <a16:creationId xmlns:a16="http://schemas.microsoft.com/office/drawing/2014/main" id="{6609A61A-B901-42DA-869D-D91E4C9B164A}"/>
              </a:ext>
            </a:extLst>
          </p:cNvPr>
          <p:cNvSpPr txBox="1"/>
          <p:nvPr/>
        </p:nvSpPr>
        <p:spPr>
          <a:xfrm>
            <a:off x="1110382" y="5941325"/>
            <a:ext cx="10327836" cy="715089"/>
          </a:xfrm>
          <a:prstGeom prst="roundRect">
            <a:avLst/>
          </a:prstGeom>
          <a:solidFill>
            <a:srgbClr val="0D0D0D">
              <a:alpha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white"/>
                </a:solidFill>
                <a:latin typeface="+mj-lt"/>
                <a:ea typeface="Open Sans Light" panose="020B0306030504020204" pitchFamily="34" charset="0"/>
                <a:cs typeface="Open Sans Light" panose="020B0306030504020204" pitchFamily="34" charset="0"/>
              </a:rPr>
              <a:t>Fundamentally hard to get long battery life</a:t>
            </a:r>
            <a:endParaRPr kumimoji="0" lang="en-US" sz="3600" b="0" i="0" u="none" strike="noStrike" kern="1200" cap="none" spc="0" normalizeH="0" baseline="0" noProof="0" dirty="0">
              <a:ln>
                <a:noFill/>
              </a:ln>
              <a:solidFill>
                <a:srgbClr val="9BBB59"/>
              </a:solidFill>
              <a:effectLst/>
              <a:uLnTx/>
              <a:uFillTx/>
              <a:latin typeface="+mj-lt"/>
              <a:ea typeface="Open Sans Light" panose="020B0306030504020204" pitchFamily="34" charset="0"/>
              <a:cs typeface="Open Sans Light" panose="020B0306030504020204" pitchFamily="34" charset="0"/>
            </a:endParaRPr>
          </a:p>
        </p:txBody>
      </p:sp>
      <p:sp>
        <p:nvSpPr>
          <p:cNvPr id="2051" name="Content Placeholder 2050">
            <a:extLst>
              <a:ext uri="{FF2B5EF4-FFF2-40B4-BE49-F238E27FC236}">
                <a16:creationId xmlns:a16="http://schemas.microsoft.com/office/drawing/2014/main" id="{5EADFC52-BF44-4875-8F66-085269004EC5}"/>
              </a:ext>
            </a:extLst>
          </p:cNvPr>
          <p:cNvSpPr>
            <a:spLocks noGrp="1"/>
          </p:cNvSpPr>
          <p:nvPr>
            <p:ph idx="1"/>
          </p:nvPr>
        </p:nvSpPr>
        <p:spPr>
          <a:xfrm>
            <a:off x="838200" y="1518557"/>
            <a:ext cx="1498950" cy="4974318"/>
          </a:xfrm>
        </p:spPr>
        <p:txBody>
          <a:bodyPr/>
          <a:lstStyle/>
          <a:p>
            <a:pPr marL="0" indent="0" algn="r">
              <a:buNone/>
            </a:pPr>
            <a:r>
              <a:rPr lang="en-US" dirty="0"/>
              <a:t>20</a:t>
            </a:r>
          </a:p>
          <a:p>
            <a:pPr marL="0" indent="0" algn="r">
              <a:buNone/>
            </a:pPr>
            <a:endParaRPr lang="en-US" sz="800" dirty="0"/>
          </a:p>
          <a:p>
            <a:pPr marL="0" indent="0" algn="r">
              <a:buNone/>
            </a:pPr>
            <a:r>
              <a:rPr lang="en-US" dirty="0"/>
              <a:t>15</a:t>
            </a:r>
          </a:p>
          <a:p>
            <a:pPr marL="0" indent="0" algn="r">
              <a:buNone/>
            </a:pPr>
            <a:endParaRPr lang="en-US" sz="800" dirty="0"/>
          </a:p>
          <a:p>
            <a:pPr marL="0" indent="0" algn="r">
              <a:buNone/>
            </a:pPr>
            <a:r>
              <a:rPr lang="en-US" dirty="0"/>
              <a:t>10</a:t>
            </a:r>
          </a:p>
          <a:p>
            <a:pPr marL="0" indent="0" algn="r">
              <a:buNone/>
            </a:pPr>
            <a:endParaRPr lang="en-US" sz="800" dirty="0"/>
          </a:p>
          <a:p>
            <a:pPr marL="0" indent="0" algn="r">
              <a:buNone/>
            </a:pPr>
            <a:r>
              <a:rPr lang="en-US" dirty="0"/>
              <a:t>5</a:t>
            </a:r>
          </a:p>
          <a:p>
            <a:pPr marL="0" indent="0" algn="r">
              <a:buNone/>
            </a:pPr>
            <a:endParaRPr lang="en-US" sz="800" dirty="0"/>
          </a:p>
          <a:p>
            <a:pPr marL="0" indent="0" algn="r">
              <a:buNone/>
            </a:pPr>
            <a:r>
              <a:rPr lang="en-US" dirty="0"/>
              <a:t>0</a:t>
            </a:r>
          </a:p>
          <a:p>
            <a:pPr marL="0" indent="0" algn="r">
              <a:buNone/>
            </a:pPr>
            <a:endParaRPr lang="en-US" dirty="0"/>
          </a:p>
        </p:txBody>
      </p:sp>
      <p:sp>
        <p:nvSpPr>
          <p:cNvPr id="42" name="Content Placeholder 2">
            <a:extLst>
              <a:ext uri="{FF2B5EF4-FFF2-40B4-BE49-F238E27FC236}">
                <a16:creationId xmlns:a16="http://schemas.microsoft.com/office/drawing/2014/main" id="{1A37F310-274E-41B5-B06B-FFE12C1DE259}"/>
              </a:ext>
            </a:extLst>
          </p:cNvPr>
          <p:cNvSpPr txBox="1">
            <a:spLocks/>
          </p:cNvSpPr>
          <p:nvPr/>
        </p:nvSpPr>
        <p:spPr>
          <a:xfrm>
            <a:off x="2179177" y="5279561"/>
            <a:ext cx="7691986" cy="968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Width (cm)</a:t>
            </a:r>
          </a:p>
        </p:txBody>
      </p:sp>
      <p:cxnSp>
        <p:nvCxnSpPr>
          <p:cNvPr id="2063" name="Straight Connector 2062">
            <a:extLst>
              <a:ext uri="{FF2B5EF4-FFF2-40B4-BE49-F238E27FC236}">
                <a16:creationId xmlns:a16="http://schemas.microsoft.com/office/drawing/2014/main" id="{06855EFE-A1B1-4498-A97F-3AE07005F4F9}"/>
              </a:ext>
            </a:extLst>
          </p:cNvPr>
          <p:cNvCxnSpPr/>
          <p:nvPr/>
        </p:nvCxnSpPr>
        <p:spPr>
          <a:xfrm>
            <a:off x="4762442" y="4648117"/>
            <a:ext cx="0" cy="353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18BBE8-5F8E-47B6-8986-85D5A90741DD}"/>
              </a:ext>
            </a:extLst>
          </p:cNvPr>
          <p:cNvCxnSpPr/>
          <p:nvPr/>
        </p:nvCxnSpPr>
        <p:spPr>
          <a:xfrm>
            <a:off x="7128106" y="4652604"/>
            <a:ext cx="0" cy="353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5726294-1E08-4075-9A4A-D4719AD54EAA}"/>
              </a:ext>
            </a:extLst>
          </p:cNvPr>
          <p:cNvCxnSpPr/>
          <p:nvPr/>
        </p:nvCxnSpPr>
        <p:spPr>
          <a:xfrm>
            <a:off x="9539938" y="4648117"/>
            <a:ext cx="0" cy="353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04412C6E-256C-4D2D-A36A-8A7A7B6B5EEC}"/>
              </a:ext>
            </a:extLst>
          </p:cNvPr>
          <p:cNvCxnSpPr/>
          <p:nvPr/>
        </p:nvCxnSpPr>
        <p:spPr>
          <a:xfrm>
            <a:off x="2406314" y="1854752"/>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D460FF-66B8-4A29-8FEE-030093FF9479}"/>
              </a:ext>
            </a:extLst>
          </p:cNvPr>
          <p:cNvCxnSpPr/>
          <p:nvPr/>
        </p:nvCxnSpPr>
        <p:spPr>
          <a:xfrm>
            <a:off x="2396053" y="2640998"/>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D2390AC-145A-484D-BA04-35F5F204EDF2}"/>
              </a:ext>
            </a:extLst>
          </p:cNvPr>
          <p:cNvCxnSpPr/>
          <p:nvPr/>
        </p:nvCxnSpPr>
        <p:spPr>
          <a:xfrm>
            <a:off x="2393278" y="3420316"/>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B7008FF-2FFB-49BD-A532-125353403E3C}"/>
              </a:ext>
            </a:extLst>
          </p:cNvPr>
          <p:cNvCxnSpPr/>
          <p:nvPr/>
        </p:nvCxnSpPr>
        <p:spPr>
          <a:xfrm>
            <a:off x="2393278" y="4100836"/>
            <a:ext cx="342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47566EC-6671-49E0-9265-0C6AE6C82869}"/>
              </a:ext>
            </a:extLst>
          </p:cNvPr>
          <p:cNvGrpSpPr/>
          <p:nvPr/>
        </p:nvGrpSpPr>
        <p:grpSpPr>
          <a:xfrm>
            <a:off x="6720384" y="1104278"/>
            <a:ext cx="2819554" cy="1711063"/>
            <a:chOff x="6720384" y="1482457"/>
            <a:chExt cx="2819554" cy="1711063"/>
          </a:xfrm>
        </p:grpSpPr>
        <p:pic>
          <p:nvPicPr>
            <p:cNvPr id="2050" name="Picture 2" descr="Image result for dji phantom">
              <a:extLst>
                <a:ext uri="{FF2B5EF4-FFF2-40B4-BE49-F238E27FC236}">
                  <a16:creationId xmlns:a16="http://schemas.microsoft.com/office/drawing/2014/main" id="{B81F22D8-D5DB-4C2A-9218-E475408E95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384" y="1482457"/>
              <a:ext cx="2370256" cy="1430098"/>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0FB589C0-A8A8-4E62-8568-EC8E4FF0DF9E}"/>
                </a:ext>
              </a:extLst>
            </p:cNvPr>
            <p:cNvSpPr/>
            <p:nvPr/>
          </p:nvSpPr>
          <p:spPr>
            <a:xfrm>
              <a:off x="9202895" y="1686231"/>
              <a:ext cx="337043" cy="3370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6DABB0E0-8CC1-48B4-80B3-37CA19B89811}"/>
                </a:ext>
              </a:extLst>
            </p:cNvPr>
            <p:cNvSpPr txBox="1">
              <a:spLocks/>
            </p:cNvSpPr>
            <p:nvPr/>
          </p:nvSpPr>
          <p:spPr>
            <a:xfrm>
              <a:off x="6776516" y="2738891"/>
              <a:ext cx="2370252" cy="454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DJI Phantom 3</a:t>
              </a:r>
            </a:p>
          </p:txBody>
        </p:sp>
      </p:grpSp>
      <p:grpSp>
        <p:nvGrpSpPr>
          <p:cNvPr id="2" name="Group 1">
            <a:extLst>
              <a:ext uri="{FF2B5EF4-FFF2-40B4-BE49-F238E27FC236}">
                <a16:creationId xmlns:a16="http://schemas.microsoft.com/office/drawing/2014/main" id="{9B829C4C-26E8-4B79-B697-B4072138A1AC}"/>
              </a:ext>
            </a:extLst>
          </p:cNvPr>
          <p:cNvGrpSpPr/>
          <p:nvPr/>
        </p:nvGrpSpPr>
        <p:grpSpPr>
          <a:xfrm>
            <a:off x="4564222" y="2555857"/>
            <a:ext cx="2370252" cy="1877228"/>
            <a:chOff x="4564222" y="2555857"/>
            <a:chExt cx="2370252" cy="1877228"/>
          </a:xfrm>
        </p:grpSpPr>
        <p:pic>
          <p:nvPicPr>
            <p:cNvPr id="2060" name="Picture 12" descr="Image result for sky eye nano">
              <a:extLst>
                <a:ext uri="{FF2B5EF4-FFF2-40B4-BE49-F238E27FC236}">
                  <a16:creationId xmlns:a16="http://schemas.microsoft.com/office/drawing/2014/main" id="{DE855C03-795A-496B-A32E-B05E7D09F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477" y="2555857"/>
              <a:ext cx="1877228" cy="1877228"/>
            </a:xfrm>
            <a:prstGeom prst="rect">
              <a:avLst/>
            </a:prstGeom>
            <a:noFill/>
            <a:extLst>
              <a:ext uri="{909E8E84-426E-40DD-AFC4-6F175D3DCCD1}">
                <a14:hiddenFill xmlns:a14="http://schemas.microsoft.com/office/drawing/2010/main">
                  <a:solidFill>
                    <a:srgbClr val="FFFFFF"/>
                  </a:solidFill>
                </a14:hiddenFill>
              </a:ext>
            </a:extLst>
          </p:spPr>
        </p:pic>
        <p:sp>
          <p:nvSpPr>
            <p:cNvPr id="31" name="Oval 30">
              <a:extLst>
                <a:ext uri="{FF2B5EF4-FFF2-40B4-BE49-F238E27FC236}">
                  <a16:creationId xmlns:a16="http://schemas.microsoft.com/office/drawing/2014/main" id="{9D83D6CA-84D6-4692-AB99-AE6B72B14538}"/>
                </a:ext>
              </a:extLst>
            </p:cNvPr>
            <p:cNvSpPr/>
            <p:nvPr/>
          </p:nvSpPr>
          <p:spPr>
            <a:xfrm>
              <a:off x="4564222" y="3972106"/>
              <a:ext cx="337043" cy="3370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91EEB433-06AF-493B-ACEC-89AAA304D0A2}"/>
                </a:ext>
              </a:extLst>
            </p:cNvPr>
            <p:cNvSpPr txBox="1">
              <a:spLocks/>
            </p:cNvSpPr>
            <p:nvPr/>
          </p:nvSpPr>
          <p:spPr>
            <a:xfrm>
              <a:off x="4564222" y="3938875"/>
              <a:ext cx="2370252" cy="454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err="1"/>
                <a:t>Skyeye</a:t>
              </a:r>
              <a:r>
                <a:rPr lang="en-US" sz="2000" dirty="0"/>
                <a:t>-Nano</a:t>
              </a:r>
            </a:p>
          </p:txBody>
        </p:sp>
      </p:grpSp>
      <p:grpSp>
        <p:nvGrpSpPr>
          <p:cNvPr id="5" name="Group 4">
            <a:extLst>
              <a:ext uri="{FF2B5EF4-FFF2-40B4-BE49-F238E27FC236}">
                <a16:creationId xmlns:a16="http://schemas.microsoft.com/office/drawing/2014/main" id="{B038DC90-9E35-452E-BD17-1DC57C062E5D}"/>
              </a:ext>
            </a:extLst>
          </p:cNvPr>
          <p:cNvGrpSpPr/>
          <p:nvPr/>
        </p:nvGrpSpPr>
        <p:grpSpPr>
          <a:xfrm>
            <a:off x="2253994" y="4231333"/>
            <a:ext cx="2370252" cy="1636341"/>
            <a:chOff x="2253994" y="4231333"/>
            <a:chExt cx="2370252" cy="1636341"/>
          </a:xfrm>
        </p:grpSpPr>
        <p:pic>
          <p:nvPicPr>
            <p:cNvPr id="1026" name="Picture 2" descr="Image result for robofly">
              <a:extLst>
                <a:ext uri="{FF2B5EF4-FFF2-40B4-BE49-F238E27FC236}">
                  <a16:creationId xmlns:a16="http://schemas.microsoft.com/office/drawing/2014/main" id="{C8FFED36-42C6-4ADE-93EA-C881A9BB3A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3628" y="4898414"/>
              <a:ext cx="984734" cy="969260"/>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4DEEAB1A-DC23-4362-A927-56BE8EAAF50B}"/>
                </a:ext>
              </a:extLst>
            </p:cNvPr>
            <p:cNvSpPr/>
            <p:nvPr/>
          </p:nvSpPr>
          <p:spPr>
            <a:xfrm>
              <a:off x="3098137" y="4611671"/>
              <a:ext cx="337043" cy="3370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BEC3EF9D-E299-4D96-BABE-D05D21B3F939}"/>
                </a:ext>
              </a:extLst>
            </p:cNvPr>
            <p:cNvSpPr txBox="1">
              <a:spLocks/>
            </p:cNvSpPr>
            <p:nvPr/>
          </p:nvSpPr>
          <p:spPr>
            <a:xfrm>
              <a:off x="2253994" y="4231333"/>
              <a:ext cx="2370252" cy="454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UW </a:t>
              </a:r>
              <a:r>
                <a:rPr lang="en-US" sz="2000" dirty="0" err="1"/>
                <a:t>Robofly</a:t>
              </a:r>
              <a:endParaRPr lang="en-US" sz="2000" dirty="0"/>
            </a:p>
          </p:txBody>
        </p:sp>
      </p:grpSp>
      <p:sp>
        <p:nvSpPr>
          <p:cNvPr id="4" name="Title 1">
            <a:extLst>
              <a:ext uri="{FF2B5EF4-FFF2-40B4-BE49-F238E27FC236}">
                <a16:creationId xmlns:a16="http://schemas.microsoft.com/office/drawing/2014/main" id="{C374FAC8-42D6-412C-AE83-8464D4078E95}"/>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defRPr/>
            </a:pPr>
            <a:r>
              <a:rPr lang="en-US" dirty="0">
                <a:solidFill>
                  <a:schemeClr val="bg1"/>
                </a:solidFill>
              </a:rPr>
              <a:t>Drones consume lots of power</a:t>
            </a:r>
            <a:endParaRPr kumimoji="0" lang="en-US" sz="4400" b="0"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225209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ottlefly.mov" descr="Bottlefly.mov">
            <a:extLst>
              <a:ext uri="{FF2B5EF4-FFF2-40B4-BE49-F238E27FC236}">
                <a16:creationId xmlns:a16="http://schemas.microsoft.com/office/drawing/2014/main" id="{EA080A6F-598E-41D5-B1B0-F8D93943512F}"/>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875138" y="526707"/>
            <a:ext cx="8441724" cy="6331293"/>
          </a:xfrm>
          <a:prstGeom prst="rect">
            <a:avLst/>
          </a:prstGeom>
          <a:ln w="12700">
            <a:miter lim="400000"/>
          </a:ln>
        </p:spPr>
      </p:pic>
      <p:sp>
        <p:nvSpPr>
          <p:cNvPr id="6" name="Title 1">
            <a:extLst>
              <a:ext uri="{FF2B5EF4-FFF2-40B4-BE49-F238E27FC236}">
                <a16:creationId xmlns:a16="http://schemas.microsoft.com/office/drawing/2014/main" id="{667556C6-82D3-4275-8751-7C05A46D72C6}"/>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defRPr/>
            </a:pPr>
            <a:r>
              <a:rPr lang="en-US" dirty="0">
                <a:solidFill>
                  <a:schemeClr val="bg1"/>
                </a:solidFill>
              </a:rPr>
              <a:t>Look to nature for solutions</a:t>
            </a:r>
            <a:endParaRPr kumimoji="0" lang="en-US" sz="4400" b="0" i="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31491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617FC9-6B6E-4220-843F-C475BAC67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080" y="990601"/>
            <a:ext cx="9387839" cy="5867399"/>
          </a:xfrm>
          <a:prstGeom prst="rect">
            <a:avLst/>
          </a:prstGeom>
        </p:spPr>
      </p:pic>
      <p:sp>
        <p:nvSpPr>
          <p:cNvPr id="6" name="Title 1">
            <a:extLst>
              <a:ext uri="{FF2B5EF4-FFF2-40B4-BE49-F238E27FC236}">
                <a16:creationId xmlns:a16="http://schemas.microsoft.com/office/drawing/2014/main" id="{39AC707E-0AF0-4B87-88F9-0AD269057620}"/>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Idea: </a:t>
            </a:r>
            <a:r>
              <a:rPr lang="en-US" dirty="0">
                <a:solidFill>
                  <a:schemeClr val="bg1"/>
                </a:solidFill>
              </a:rPr>
              <a:t>Use live insects to carry</a:t>
            </a:r>
            <a:r>
              <a:rPr kumimoji="0" lang="en-US" sz="4400" b="0" i="0" u="none" strike="noStrike" kern="1200" cap="none" spc="0" normalizeH="0" baseline="0" noProof="0" dirty="0">
                <a:ln>
                  <a:noFill/>
                </a:ln>
                <a:solidFill>
                  <a:schemeClr val="bg1"/>
                </a:solidFill>
                <a:effectLst/>
                <a:uLnTx/>
                <a:uFillTx/>
                <a:latin typeface="+mj-lt"/>
                <a:ea typeface="+mj-ea"/>
                <a:cs typeface="+mj-cs"/>
              </a:rPr>
              <a:t> wireless sensor</a:t>
            </a:r>
            <a:r>
              <a:rPr lang="en-US" dirty="0">
                <a:solidFill>
                  <a:schemeClr val="bg1"/>
                </a:solidFill>
              </a:rPr>
              <a:t>s</a:t>
            </a:r>
            <a:endParaRPr kumimoji="0" lang="en-US" sz="4400" b="0"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1489758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24AFDA-4C34-4E02-98C6-36EC854B17D5}"/>
              </a:ext>
            </a:extLst>
          </p:cNvPr>
          <p:cNvSpPr>
            <a:spLocks noGrp="1"/>
          </p:cNvSpPr>
          <p:nvPr>
            <p:ph idx="1"/>
          </p:nvPr>
        </p:nvSpPr>
        <p:spPr/>
        <p:txBody>
          <a:bodyPr/>
          <a:lstStyle/>
          <a:p>
            <a:r>
              <a:rPr lang="en-US" dirty="0">
                <a:latin typeface="+mj-lt"/>
              </a:rPr>
              <a:t>Bio-based solution</a:t>
            </a:r>
          </a:p>
          <a:p>
            <a:pPr marL="0" indent="0">
              <a:buNone/>
            </a:pPr>
            <a:endParaRPr lang="en-US" dirty="0">
              <a:latin typeface="+mj-lt"/>
            </a:endParaRPr>
          </a:p>
          <a:p>
            <a:r>
              <a:rPr lang="en-US" dirty="0">
                <a:latin typeface="+mj-lt"/>
              </a:rPr>
              <a:t>No need for mechanical </a:t>
            </a:r>
            <a:br>
              <a:rPr lang="en-US" dirty="0">
                <a:latin typeface="+mj-lt"/>
              </a:rPr>
            </a:br>
            <a:r>
              <a:rPr lang="en-US" dirty="0">
                <a:latin typeface="+mj-lt"/>
              </a:rPr>
              <a:t>propulsion</a:t>
            </a:r>
            <a:br>
              <a:rPr lang="en-US" dirty="0">
                <a:latin typeface="+mj-lt"/>
              </a:rPr>
            </a:br>
            <a:endParaRPr lang="en-US" dirty="0">
              <a:latin typeface="+mj-lt"/>
            </a:endParaRPr>
          </a:p>
          <a:p>
            <a:r>
              <a:rPr lang="en-US" dirty="0">
                <a:latin typeface="+mj-lt"/>
              </a:rPr>
              <a:t>Bees are introduced on farms for</a:t>
            </a:r>
            <a:br>
              <a:rPr lang="en-US" dirty="0">
                <a:latin typeface="+mj-lt"/>
              </a:rPr>
            </a:br>
            <a:r>
              <a:rPr lang="en-US" dirty="0">
                <a:latin typeface="+mj-lt"/>
              </a:rPr>
              <a:t>pollination</a:t>
            </a:r>
            <a:br>
              <a:rPr lang="en-US" dirty="0">
                <a:latin typeface="+mj-lt"/>
              </a:rPr>
            </a:br>
            <a:endParaRPr lang="en-US" dirty="0">
              <a:latin typeface="+mj-lt"/>
            </a:endParaRPr>
          </a:p>
          <a:p>
            <a:r>
              <a:rPr lang="en-US" dirty="0">
                <a:latin typeface="+mj-lt"/>
              </a:rPr>
              <a:t>Bees sense their environment</a:t>
            </a:r>
          </a:p>
        </p:txBody>
      </p:sp>
      <p:pic>
        <p:nvPicPr>
          <p:cNvPr id="5" name="Picture 4" descr="A insect on the ground&#10;&#10;Description automatically generated">
            <a:extLst>
              <a:ext uri="{FF2B5EF4-FFF2-40B4-BE49-F238E27FC236}">
                <a16:creationId xmlns:a16="http://schemas.microsoft.com/office/drawing/2014/main" id="{B3F19E42-FEF0-4414-86EE-71E07BA09F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74" r="26967"/>
          <a:stretch/>
        </p:blipFill>
        <p:spPr>
          <a:xfrm>
            <a:off x="6096000" y="0"/>
            <a:ext cx="6096000" cy="6858000"/>
          </a:xfrm>
          <a:prstGeom prst="rect">
            <a:avLst/>
          </a:prstGeom>
        </p:spPr>
      </p:pic>
    </p:spTree>
    <p:extLst>
      <p:ext uri="{BB962C8B-B14F-4D97-AF65-F5344CB8AC3E}">
        <p14:creationId xmlns:p14="http://schemas.microsoft.com/office/powerpoint/2010/main" val="19682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D93E50-FF2D-97B3-F492-9A62A89035A9}"/>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C2DAE107-DDFB-D161-1559-61039DA3B99F}"/>
              </a:ext>
            </a:extLst>
          </p:cNvPr>
          <p:cNvSpPr>
            <a:spLocks noGrp="1"/>
          </p:cNvSpPr>
          <p:nvPr>
            <p:ph idx="1"/>
          </p:nvPr>
        </p:nvSpPr>
        <p:spPr/>
        <p:txBody>
          <a:bodyPr/>
          <a:lstStyle/>
          <a:p>
            <a:endParaRPr lang="en-US"/>
          </a:p>
        </p:txBody>
      </p:sp>
      <p:pic>
        <p:nvPicPr>
          <p:cNvPr id="4" name="TECH_BEES_MELT (COMPRESSED)">
            <a:hlinkClick r:id="" action="ppaction://media"/>
            <a:extLst>
              <a:ext uri="{FF2B5EF4-FFF2-40B4-BE49-F238E27FC236}">
                <a16:creationId xmlns:a16="http://schemas.microsoft.com/office/drawing/2014/main" id="{8B8FC4EB-24BF-4758-A238-02F76515515B}"/>
              </a:ext>
            </a:extLst>
          </p:cNvPr>
          <p:cNvPicPr>
            <a:picLocks noChangeAspect="1"/>
          </p:cNvPicPr>
          <p:nvPr>
            <a:videoFile r:link="rId1"/>
            <p:extLst>
              <p:ext uri="{DAA4B4D4-6D71-4841-9C94-3DE7FCFB9230}">
                <p14:media xmlns:p14="http://schemas.microsoft.com/office/powerpoint/2010/main" r:embed="rId2">
                  <p14:trim st="6207" end="11403.9375"/>
                </p14:media>
              </p:ext>
            </p:extLst>
          </p:nvPr>
        </p:nvPicPr>
        <p:blipFill>
          <a:blip r:embed="rId5"/>
          <a:stretch>
            <a:fillRect/>
          </a:stretch>
        </p:blipFill>
        <p:spPr>
          <a:xfrm>
            <a:off x="0" y="0"/>
            <a:ext cx="12192276" cy="6858000"/>
          </a:xfrm>
          <a:prstGeom prst="rect">
            <a:avLst/>
          </a:prstGeom>
        </p:spPr>
      </p:pic>
      <p:sp>
        <p:nvSpPr>
          <p:cNvPr id="5" name="TextBox 4">
            <a:extLst>
              <a:ext uri="{FF2B5EF4-FFF2-40B4-BE49-F238E27FC236}">
                <a16:creationId xmlns:a16="http://schemas.microsoft.com/office/drawing/2014/main" id="{8E7BE4FA-F717-4234-8A7A-D577A0E39F70}"/>
              </a:ext>
            </a:extLst>
          </p:cNvPr>
          <p:cNvSpPr txBox="1"/>
          <p:nvPr/>
        </p:nvSpPr>
        <p:spPr>
          <a:xfrm>
            <a:off x="390525" y="5819418"/>
            <a:ext cx="11410950" cy="715089"/>
          </a:xfrm>
          <a:prstGeom prst="roundRect">
            <a:avLst/>
          </a:prstGeom>
          <a:solidFill>
            <a:srgbClr val="0D0D0D">
              <a:alpha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mj-lt"/>
                <a:ea typeface="Open Sans Light" panose="020B0306030504020204" pitchFamily="34" charset="0"/>
                <a:cs typeface="Open Sans Light" panose="020B0306030504020204" pitchFamily="34" charset="0"/>
              </a:rPr>
              <a:t>Live bumblebee carrying our sensors</a:t>
            </a:r>
            <a:r>
              <a:rPr kumimoji="0" lang="en-US" sz="3600" b="0" i="0" u="none" strike="noStrike" kern="1200" cap="none" spc="0" normalizeH="0" noProof="0" dirty="0">
                <a:ln>
                  <a:noFill/>
                </a:ln>
                <a:solidFill>
                  <a:prstClr val="white"/>
                </a:solidFill>
                <a:effectLst/>
                <a:uLnTx/>
                <a:uFillTx/>
                <a:latin typeface="+mj-lt"/>
                <a:ea typeface="Open Sans Light" panose="020B0306030504020204" pitchFamily="34" charset="0"/>
                <a:cs typeface="Open Sans Light" panose="020B0306030504020204" pitchFamily="34" charset="0"/>
              </a:rPr>
              <a:t> and electronics</a:t>
            </a:r>
            <a:endParaRPr kumimoji="0" lang="en-US" sz="3600" b="0" i="0" u="none" strike="noStrike" kern="1200" cap="none" spc="0" normalizeH="0" baseline="0" noProof="0" dirty="0">
              <a:ln>
                <a:noFill/>
              </a:ln>
              <a:solidFill>
                <a:srgbClr val="9BBB59"/>
              </a:solidFill>
              <a:effectLst/>
              <a:uLnTx/>
              <a:uFillTx/>
              <a:latin typeface="+mj-lt"/>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80830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93"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CC8F05-FEDA-4E23-B281-FEEE33F11540}"/>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ea typeface="+mj-ea"/>
                <a:cs typeface="+mj-cs"/>
              </a:rPr>
              <a:t>Challenge 1: Small weight and low power</a:t>
            </a:r>
          </a:p>
        </p:txBody>
      </p:sp>
      <p:pic>
        <p:nvPicPr>
          <p:cNvPr id="7" name="Picture 6">
            <a:extLst>
              <a:ext uri="{FF2B5EF4-FFF2-40B4-BE49-F238E27FC236}">
                <a16:creationId xmlns:a16="http://schemas.microsoft.com/office/drawing/2014/main" id="{0CC0994E-2298-43F7-AAEE-24876E5AD55E}"/>
              </a:ext>
            </a:extLst>
          </p:cNvPr>
          <p:cNvPicPr>
            <a:picLocks noChangeAspect="1"/>
          </p:cNvPicPr>
          <p:nvPr/>
        </p:nvPicPr>
        <p:blipFill>
          <a:blip r:embed="rId3"/>
          <a:stretch>
            <a:fillRect/>
          </a:stretch>
        </p:blipFill>
        <p:spPr>
          <a:xfrm>
            <a:off x="9525000" y="2119476"/>
            <a:ext cx="1628571" cy="2619047"/>
          </a:xfrm>
          <a:prstGeom prst="rect">
            <a:avLst/>
          </a:prstGeom>
        </p:spPr>
      </p:pic>
      <p:sp>
        <p:nvSpPr>
          <p:cNvPr id="10" name="Rectangle: Rounded Corners 9">
            <a:extLst>
              <a:ext uri="{FF2B5EF4-FFF2-40B4-BE49-F238E27FC236}">
                <a16:creationId xmlns:a16="http://schemas.microsoft.com/office/drawing/2014/main" id="{E9049F73-20A0-47EC-8C89-DB08488F0B8C}"/>
              </a:ext>
            </a:extLst>
          </p:cNvPr>
          <p:cNvSpPr/>
          <p:nvPr/>
        </p:nvSpPr>
        <p:spPr>
          <a:xfrm>
            <a:off x="9706223" y="3960578"/>
            <a:ext cx="1247078" cy="581530"/>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829B1D4D-7586-44DB-A47D-2C73B6509B67}"/>
              </a:ext>
            </a:extLst>
          </p:cNvPr>
          <p:cNvSpPr/>
          <p:nvPr/>
        </p:nvSpPr>
        <p:spPr>
          <a:xfrm>
            <a:off x="2073337" y="1219249"/>
            <a:ext cx="2944969" cy="584775"/>
          </a:xfrm>
          <a:prstGeom prst="rect">
            <a:avLst/>
          </a:prstGeom>
        </p:spPr>
        <p:txBody>
          <a:bodyPr wrap="square">
            <a:spAutoFit/>
          </a:bodyPr>
          <a:lstStyle/>
          <a:p>
            <a:pPr algn="ctr"/>
            <a:r>
              <a:rPr lang="en-US" sz="3200" dirty="0">
                <a:solidFill>
                  <a:schemeClr val="tx1">
                    <a:lumMod val="65000"/>
                    <a:lumOff val="35000"/>
                  </a:schemeClr>
                </a:solidFill>
                <a:latin typeface="+mj-lt"/>
              </a:rPr>
              <a:t>Size/Weight</a:t>
            </a:r>
          </a:p>
        </p:txBody>
      </p:sp>
      <p:sp>
        <p:nvSpPr>
          <p:cNvPr id="15" name="Rectangle 14">
            <a:extLst>
              <a:ext uri="{FF2B5EF4-FFF2-40B4-BE49-F238E27FC236}">
                <a16:creationId xmlns:a16="http://schemas.microsoft.com/office/drawing/2014/main" id="{C96565BF-657E-49EB-BAD3-B054F485B160}"/>
              </a:ext>
            </a:extLst>
          </p:cNvPr>
          <p:cNvSpPr/>
          <p:nvPr/>
        </p:nvSpPr>
        <p:spPr>
          <a:xfrm>
            <a:off x="7735104" y="1214462"/>
            <a:ext cx="2944969" cy="584775"/>
          </a:xfrm>
          <a:prstGeom prst="rect">
            <a:avLst/>
          </a:prstGeom>
        </p:spPr>
        <p:txBody>
          <a:bodyPr wrap="square">
            <a:spAutoFit/>
          </a:bodyPr>
          <a:lstStyle/>
          <a:p>
            <a:pPr algn="ctr"/>
            <a:r>
              <a:rPr lang="en-US" sz="3200" dirty="0">
                <a:solidFill>
                  <a:schemeClr val="tx1">
                    <a:lumMod val="65000"/>
                    <a:lumOff val="35000"/>
                  </a:schemeClr>
                </a:solidFill>
                <a:latin typeface="+mj-lt"/>
              </a:rPr>
              <a:t>Power</a:t>
            </a:r>
          </a:p>
        </p:txBody>
      </p:sp>
      <p:sp>
        <p:nvSpPr>
          <p:cNvPr id="16" name="TextBox 15">
            <a:extLst>
              <a:ext uri="{FF2B5EF4-FFF2-40B4-BE49-F238E27FC236}">
                <a16:creationId xmlns:a16="http://schemas.microsoft.com/office/drawing/2014/main" id="{103A167D-3F1F-4153-8113-76D3F8A7F9DF}"/>
              </a:ext>
            </a:extLst>
          </p:cNvPr>
          <p:cNvSpPr txBox="1"/>
          <p:nvPr/>
        </p:nvSpPr>
        <p:spPr>
          <a:xfrm>
            <a:off x="932082" y="5756088"/>
            <a:ext cx="10327836" cy="715089"/>
          </a:xfrm>
          <a:prstGeom prst="roundRect">
            <a:avLst/>
          </a:prstGeom>
          <a:solidFill>
            <a:srgbClr val="0D0D0D">
              <a:alpha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white"/>
                </a:solidFill>
                <a:latin typeface="+mj-lt"/>
                <a:ea typeface="Open Sans Light" panose="020B0306030504020204" pitchFamily="34" charset="0"/>
                <a:cs typeface="Open Sans Light" panose="020B0306030504020204" pitchFamily="34" charset="0"/>
              </a:rPr>
              <a:t>~100 mg = 70 mg battery + 30 mg electronics</a:t>
            </a:r>
            <a:endParaRPr kumimoji="0" lang="en-US" sz="3600" b="0" i="0" u="none" strike="noStrike" kern="1200" cap="none" spc="0" normalizeH="0" baseline="0" noProof="0" dirty="0">
              <a:ln>
                <a:noFill/>
              </a:ln>
              <a:solidFill>
                <a:srgbClr val="9BBB59"/>
              </a:solidFill>
              <a:effectLst/>
              <a:uLnTx/>
              <a:uFillTx/>
              <a:latin typeface="+mj-lt"/>
              <a:ea typeface="Open Sans Light" panose="020B0306030504020204" pitchFamily="34" charset="0"/>
              <a:cs typeface="Open Sans Light" panose="020B0306030504020204" pitchFamily="34" charset="0"/>
            </a:endParaRPr>
          </a:p>
        </p:txBody>
      </p:sp>
      <p:pic>
        <p:nvPicPr>
          <p:cNvPr id="17" name="Picture 16">
            <a:extLst>
              <a:ext uri="{FF2B5EF4-FFF2-40B4-BE49-F238E27FC236}">
                <a16:creationId xmlns:a16="http://schemas.microsoft.com/office/drawing/2014/main" id="{A2FC76BF-3EA4-445A-A670-2C0747AF22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51" t="16813" r="23837" b="14290"/>
          <a:stretch/>
        </p:blipFill>
        <p:spPr>
          <a:xfrm>
            <a:off x="932082" y="1870699"/>
            <a:ext cx="5227481" cy="3704581"/>
          </a:xfrm>
          <a:prstGeom prst="rect">
            <a:avLst/>
          </a:prstGeom>
        </p:spPr>
      </p:pic>
      <p:pic>
        <p:nvPicPr>
          <p:cNvPr id="20" name="Picture 19">
            <a:extLst>
              <a:ext uri="{FF2B5EF4-FFF2-40B4-BE49-F238E27FC236}">
                <a16:creationId xmlns:a16="http://schemas.microsoft.com/office/drawing/2014/main" id="{F54FD048-38E6-40E2-8331-28C4A0B146DD}"/>
              </a:ext>
            </a:extLst>
          </p:cNvPr>
          <p:cNvPicPr>
            <a:picLocks noChangeAspect="1"/>
          </p:cNvPicPr>
          <p:nvPr/>
        </p:nvPicPr>
        <p:blipFill rotWithShape="1">
          <a:blip r:embed="rId5"/>
          <a:srcRect l="10157" t="36917" r="76562" b="39722"/>
          <a:stretch/>
        </p:blipFill>
        <p:spPr>
          <a:xfrm>
            <a:off x="7494618" y="2816802"/>
            <a:ext cx="1619251" cy="1602128"/>
          </a:xfrm>
          <a:prstGeom prst="rect">
            <a:avLst/>
          </a:prstGeom>
        </p:spPr>
      </p:pic>
    </p:spTree>
    <p:extLst>
      <p:ext uri="{BB962C8B-B14F-4D97-AF65-F5344CB8AC3E}">
        <p14:creationId xmlns:p14="http://schemas.microsoft.com/office/powerpoint/2010/main" val="289651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CC8F05-FEDA-4E23-B281-FEEE33F11540}"/>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Challenge 2: Can’t control bee motion</a:t>
            </a:r>
          </a:p>
        </p:txBody>
      </p:sp>
      <p:pic>
        <p:nvPicPr>
          <p:cNvPr id="17" name="Picture 16">
            <a:extLst>
              <a:ext uri="{FF2B5EF4-FFF2-40B4-BE49-F238E27FC236}">
                <a16:creationId xmlns:a16="http://schemas.microsoft.com/office/drawing/2014/main" id="{A2FC76BF-3EA4-445A-A670-2C0747AF22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351" t="16813" r="23837" b="14290"/>
          <a:stretch/>
        </p:blipFill>
        <p:spPr>
          <a:xfrm>
            <a:off x="932082" y="1870699"/>
            <a:ext cx="5227481" cy="3704581"/>
          </a:xfrm>
          <a:prstGeom prst="rect">
            <a:avLst/>
          </a:prstGeom>
        </p:spPr>
      </p:pic>
      <p:pic>
        <p:nvPicPr>
          <p:cNvPr id="5122" name="Picture 2" descr="Image result for controlling drone">
            <a:extLst>
              <a:ext uri="{FF2B5EF4-FFF2-40B4-BE49-F238E27FC236}">
                <a16:creationId xmlns:a16="http://schemas.microsoft.com/office/drawing/2014/main" id="{F43C0B87-2F54-4675-AA96-507F86603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70699"/>
            <a:ext cx="5469795" cy="363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626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CC8F05-FEDA-4E23-B281-FEEE33F11540}"/>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Our Solutions</a:t>
            </a:r>
          </a:p>
        </p:txBody>
      </p:sp>
      <p:sp>
        <p:nvSpPr>
          <p:cNvPr id="5" name="Content Placeholder 2">
            <a:extLst>
              <a:ext uri="{FF2B5EF4-FFF2-40B4-BE49-F238E27FC236}">
                <a16:creationId xmlns:a16="http://schemas.microsoft.com/office/drawing/2014/main" id="{C9769B23-8F08-4507-B799-AF5841B2A25D}"/>
              </a:ext>
            </a:extLst>
          </p:cNvPr>
          <p:cNvSpPr>
            <a:spLocks noGrp="1"/>
          </p:cNvSpPr>
          <p:nvPr>
            <p:ph idx="1"/>
          </p:nvPr>
        </p:nvSpPr>
        <p:spPr/>
        <p:txBody>
          <a:bodyPr>
            <a:normAutofit/>
          </a:bodyPr>
          <a:lstStyle/>
          <a:p>
            <a:endParaRPr lang="en-US" sz="4000" dirty="0">
              <a:latin typeface="+mj-lt"/>
            </a:endParaRPr>
          </a:p>
          <a:p>
            <a:endParaRPr lang="en-US" sz="4000" dirty="0">
              <a:latin typeface="+mj-lt"/>
            </a:endParaRPr>
          </a:p>
          <a:p>
            <a:r>
              <a:rPr lang="en-US" sz="4000" dirty="0">
                <a:latin typeface="+mj-lt"/>
              </a:rPr>
              <a:t> Building lightweight hardware</a:t>
            </a:r>
          </a:p>
          <a:p>
            <a:pPr marL="0" indent="0">
              <a:buNone/>
            </a:pPr>
            <a:endParaRPr lang="en-US" sz="4000" dirty="0">
              <a:latin typeface="+mj-lt"/>
            </a:endParaRPr>
          </a:p>
          <a:p>
            <a:r>
              <a:rPr lang="en-US" sz="4000" dirty="0">
                <a:latin typeface="+mj-lt"/>
              </a:rPr>
              <a:t> 2D location tracking of bees</a:t>
            </a:r>
          </a:p>
        </p:txBody>
      </p:sp>
      <p:sp>
        <p:nvSpPr>
          <p:cNvPr id="6" name="Rounded Rectangle 3">
            <a:extLst>
              <a:ext uri="{FF2B5EF4-FFF2-40B4-BE49-F238E27FC236}">
                <a16:creationId xmlns:a16="http://schemas.microsoft.com/office/drawing/2014/main" id="{FB050A93-BD2C-4DEF-9582-7B132EB9AF3F}"/>
              </a:ext>
            </a:extLst>
          </p:cNvPr>
          <p:cNvSpPr/>
          <p:nvPr/>
        </p:nvSpPr>
        <p:spPr>
          <a:xfrm>
            <a:off x="838200" y="2662650"/>
            <a:ext cx="7073314" cy="101470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22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Image result for integrated circuit tweezer">
            <a:extLst>
              <a:ext uri="{FF2B5EF4-FFF2-40B4-BE49-F238E27FC236}">
                <a16:creationId xmlns:a16="http://schemas.microsoft.com/office/drawing/2014/main" id="{90C2B3D3-1136-45E3-97D5-98E23072F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647" y="1143000"/>
            <a:ext cx="5719513" cy="28778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E0BD30-7019-4A5C-8222-BFF11D3B1454}"/>
              </a:ext>
            </a:extLst>
          </p:cNvPr>
          <p:cNvSpPr txBox="1"/>
          <p:nvPr/>
        </p:nvSpPr>
        <p:spPr>
          <a:xfrm>
            <a:off x="1048463" y="5939347"/>
            <a:ext cx="10035878" cy="681038"/>
          </a:xfrm>
          <a:prstGeom prst="roundRect">
            <a:avLst/>
          </a:prstGeom>
          <a:solidFill>
            <a:srgbClr val="0D0D0D">
              <a:alpha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400" dirty="0">
                <a:solidFill>
                  <a:prstClr val="white"/>
                </a:solidFill>
                <a:latin typeface="+mj-lt"/>
                <a:ea typeface="Open Sans Light" panose="020B0306030504020204" pitchFamily="34" charset="0"/>
                <a:cs typeface="Open Sans Light" panose="020B0306030504020204" pitchFamily="34" charset="0"/>
              </a:rPr>
              <a:t>Need light-weight programmable solution</a:t>
            </a:r>
            <a:endParaRPr kumimoji="0" lang="en-US" sz="3400" b="0" i="0" u="none" strike="noStrike" kern="1200" cap="none" spc="0" normalizeH="0" baseline="0" noProof="0" dirty="0">
              <a:ln>
                <a:noFill/>
              </a:ln>
              <a:solidFill>
                <a:srgbClr val="9BBB59"/>
              </a:solidFill>
              <a:effectLst/>
              <a:uLnTx/>
              <a:uFillTx/>
              <a:latin typeface="+mj-lt"/>
              <a:ea typeface="Open Sans Light" panose="020B0306030504020204" pitchFamily="34" charset="0"/>
              <a:cs typeface="Open Sans Light" panose="020B0306030504020204" pitchFamily="34" charset="0"/>
            </a:endParaRPr>
          </a:p>
        </p:txBody>
      </p:sp>
      <p:cxnSp>
        <p:nvCxnSpPr>
          <p:cNvPr id="8" name="Straight Connector 7">
            <a:extLst>
              <a:ext uri="{FF2B5EF4-FFF2-40B4-BE49-F238E27FC236}">
                <a16:creationId xmlns:a16="http://schemas.microsoft.com/office/drawing/2014/main" id="{2F7D9C01-2081-43F2-8CF0-8828297534CF}"/>
              </a:ext>
            </a:extLst>
          </p:cNvPr>
          <p:cNvCxnSpPr>
            <a:cxnSpLocks/>
          </p:cNvCxnSpPr>
          <p:nvPr/>
        </p:nvCxnSpPr>
        <p:spPr>
          <a:xfrm flipH="1">
            <a:off x="6085091" y="1682641"/>
            <a:ext cx="1" cy="3905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15285" y="1143000"/>
            <a:ext cx="5734050" cy="2402399"/>
            <a:chOff x="215285" y="1143000"/>
            <a:chExt cx="5734050" cy="2402399"/>
          </a:xfrm>
        </p:grpSpPr>
        <p:pic>
          <p:nvPicPr>
            <p:cNvPr id="2" name="Picture 1"/>
            <p:cNvPicPr>
              <a:picLocks noChangeAspect="1"/>
            </p:cNvPicPr>
            <p:nvPr/>
          </p:nvPicPr>
          <p:blipFill>
            <a:blip r:embed="rId4"/>
            <a:stretch>
              <a:fillRect/>
            </a:stretch>
          </p:blipFill>
          <p:spPr>
            <a:xfrm>
              <a:off x="215285" y="1143000"/>
              <a:ext cx="5734050" cy="2057400"/>
            </a:xfrm>
            <a:prstGeom prst="rect">
              <a:avLst/>
            </a:prstGeom>
          </p:spPr>
        </p:pic>
        <p:sp>
          <p:nvSpPr>
            <p:cNvPr id="16" name="Content Placeholder 2">
              <a:extLst>
                <a:ext uri="{FF2B5EF4-FFF2-40B4-BE49-F238E27FC236}">
                  <a16:creationId xmlns:a16="http://schemas.microsoft.com/office/drawing/2014/main" id="{66928A3D-95BF-4F51-98E4-FED7D5510B27}"/>
                </a:ext>
              </a:extLst>
            </p:cNvPr>
            <p:cNvSpPr txBox="1">
              <a:spLocks/>
            </p:cNvSpPr>
            <p:nvPr/>
          </p:nvSpPr>
          <p:spPr>
            <a:xfrm>
              <a:off x="1168524" y="3076429"/>
              <a:ext cx="3886200" cy="46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Ambient backscatter</a:t>
              </a:r>
            </a:p>
          </p:txBody>
        </p:sp>
      </p:grpSp>
      <p:sp>
        <p:nvSpPr>
          <p:cNvPr id="17" name="TextBox 16">
            <a:extLst>
              <a:ext uri="{FF2B5EF4-FFF2-40B4-BE49-F238E27FC236}">
                <a16:creationId xmlns:a16="http://schemas.microsoft.com/office/drawing/2014/main" id="{8C3B401D-D488-4586-A96A-460F50371F70}"/>
              </a:ext>
            </a:extLst>
          </p:cNvPr>
          <p:cNvSpPr txBox="1"/>
          <p:nvPr/>
        </p:nvSpPr>
        <p:spPr>
          <a:xfrm>
            <a:off x="6463834" y="3545399"/>
            <a:ext cx="4559642" cy="2246769"/>
          </a:xfrm>
          <a:prstGeom prst="rect">
            <a:avLst/>
          </a:prstGeom>
          <a:noFill/>
        </p:spPr>
        <p:txBody>
          <a:bodyPr wrap="square" rtlCol="0">
            <a:spAutoFit/>
          </a:bodyPr>
          <a:lstStyle/>
          <a:p>
            <a:r>
              <a:rPr lang="en-US" sz="2800" dirty="0"/>
              <a:t>Custom ASIC</a:t>
            </a:r>
          </a:p>
          <a:p>
            <a:r>
              <a:rPr lang="en-US" sz="2800" dirty="0"/>
              <a:t>+ Lowest power and size</a:t>
            </a:r>
          </a:p>
          <a:p>
            <a:r>
              <a:rPr lang="en-US" sz="2800" dirty="0"/>
              <a:t>-  Needs external components</a:t>
            </a:r>
          </a:p>
          <a:p>
            <a:r>
              <a:rPr lang="en-US" sz="2800" dirty="0"/>
              <a:t>-  Long expensive process</a:t>
            </a:r>
          </a:p>
          <a:p>
            <a:r>
              <a:rPr lang="en-US" sz="2800" dirty="0"/>
              <a:t>-  Not programmable</a:t>
            </a:r>
          </a:p>
        </p:txBody>
      </p:sp>
      <p:grpSp>
        <p:nvGrpSpPr>
          <p:cNvPr id="3" name="Group 2">
            <a:extLst>
              <a:ext uri="{FF2B5EF4-FFF2-40B4-BE49-F238E27FC236}">
                <a16:creationId xmlns:a16="http://schemas.microsoft.com/office/drawing/2014/main" id="{6B9F67B6-1183-43C0-8CE5-769B34C54602}"/>
              </a:ext>
            </a:extLst>
          </p:cNvPr>
          <p:cNvGrpSpPr/>
          <p:nvPr/>
        </p:nvGrpSpPr>
        <p:grpSpPr>
          <a:xfrm>
            <a:off x="1048463" y="3536948"/>
            <a:ext cx="4071462" cy="2379465"/>
            <a:chOff x="1048463" y="3551120"/>
            <a:chExt cx="4071462" cy="2379465"/>
          </a:xfrm>
        </p:grpSpPr>
        <p:pic>
          <p:nvPicPr>
            <p:cNvPr id="13" name="Picture 12">
              <a:extLst>
                <a:ext uri="{FF2B5EF4-FFF2-40B4-BE49-F238E27FC236}">
                  <a16:creationId xmlns:a16="http://schemas.microsoft.com/office/drawing/2014/main" id="{CE632288-9594-4D6D-9F58-F9726A60393C}"/>
                </a:ext>
              </a:extLst>
            </p:cNvPr>
            <p:cNvPicPr>
              <a:picLocks noChangeAspect="1"/>
            </p:cNvPicPr>
            <p:nvPr/>
          </p:nvPicPr>
          <p:blipFill rotWithShape="1">
            <a:blip r:embed="rId5"/>
            <a:srcRect l="19257" t="50000" r="52567" b="21261"/>
            <a:stretch/>
          </p:blipFill>
          <p:spPr>
            <a:xfrm>
              <a:off x="1048463" y="3551120"/>
              <a:ext cx="3435178" cy="1970903"/>
            </a:xfrm>
            <a:prstGeom prst="rect">
              <a:avLst/>
            </a:prstGeom>
          </p:spPr>
        </p:pic>
        <p:sp>
          <p:nvSpPr>
            <p:cNvPr id="18" name="Content Placeholder 2">
              <a:extLst>
                <a:ext uri="{FF2B5EF4-FFF2-40B4-BE49-F238E27FC236}">
                  <a16:creationId xmlns:a16="http://schemas.microsoft.com/office/drawing/2014/main" id="{0F7748D4-4E30-40AD-92F7-41F3A8D89D49}"/>
                </a:ext>
              </a:extLst>
            </p:cNvPr>
            <p:cNvSpPr txBox="1">
              <a:spLocks/>
            </p:cNvSpPr>
            <p:nvPr/>
          </p:nvSpPr>
          <p:spPr>
            <a:xfrm>
              <a:off x="1233725" y="5461615"/>
              <a:ext cx="3886200" cy="4689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err="1"/>
                <a:t>Freerider</a:t>
              </a:r>
              <a:endParaRPr lang="en-US" dirty="0"/>
            </a:p>
          </p:txBody>
        </p:sp>
      </p:grpSp>
      <p:sp>
        <p:nvSpPr>
          <p:cNvPr id="19" name="Title 1">
            <a:extLst>
              <a:ext uri="{FF2B5EF4-FFF2-40B4-BE49-F238E27FC236}">
                <a16:creationId xmlns:a16="http://schemas.microsoft.com/office/drawing/2014/main" id="{2775B288-EA9E-4F9F-BC6B-C353E7CD637E}"/>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New problem: designing for small size and weight</a:t>
            </a:r>
          </a:p>
        </p:txBody>
      </p:sp>
    </p:spTree>
    <p:extLst>
      <p:ext uri="{BB962C8B-B14F-4D97-AF65-F5344CB8AC3E}">
        <p14:creationId xmlns:p14="http://schemas.microsoft.com/office/powerpoint/2010/main" val="271969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152"/>
                                        </p:tgtEl>
                                        <p:attrNameLst>
                                          <p:attrName>style.visibility</p:attrName>
                                        </p:attrNameLst>
                                      </p:cBhvr>
                                      <p:to>
                                        <p:strVal val="visible"/>
                                      </p:to>
                                    </p:set>
                                    <p:animEffect transition="in" filter="fade">
                                      <p:cBhvr>
                                        <p:cTn id="16" dur="500"/>
                                        <p:tgtEl>
                                          <p:spTgt spid="6152"/>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088E123-86C4-42E0-9B74-CE029DAC986B}"/>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000" dirty="0">
                <a:solidFill>
                  <a:prstClr val="white"/>
                </a:solidFill>
                <a:ea typeface="Open Sans Light" panose="020B0306030504020204" pitchFamily="34" charset="0"/>
                <a:cs typeface="Open Sans Light" panose="020B0306030504020204" pitchFamily="34" charset="0"/>
              </a:rPr>
              <a:t>Programmable general purpose design</a:t>
            </a:r>
            <a:endParaRPr kumimoji="0" lang="en-US" sz="4000" b="0"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ACE5FC1A-09B6-4D45-9B44-9C3D6BBF38D1}"/>
              </a:ext>
            </a:extLst>
          </p:cNvPr>
          <p:cNvSpPr txBox="1"/>
          <p:nvPr/>
        </p:nvSpPr>
        <p:spPr>
          <a:xfrm>
            <a:off x="841829" y="1757059"/>
            <a:ext cx="5486400"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Programmable microcontroller</a:t>
            </a:r>
          </a:p>
          <a:p>
            <a:endParaRPr lang="en-US" sz="2800" dirty="0">
              <a:latin typeface="+mj-lt"/>
            </a:endParaRPr>
          </a:p>
          <a:p>
            <a:pPr marL="285750" indent="-285750">
              <a:buFont typeface="Arial" panose="020B0604020202020204" pitchFamily="34" charset="0"/>
              <a:buChar char="•"/>
            </a:pPr>
            <a:r>
              <a:rPr lang="en-US" sz="2800" dirty="0">
                <a:latin typeface="+mj-lt"/>
              </a:rPr>
              <a:t>Interfaces with temperature and humidity sensors</a:t>
            </a:r>
          </a:p>
          <a:p>
            <a:endParaRPr lang="en-US" sz="2800" dirty="0">
              <a:latin typeface="+mj-lt"/>
            </a:endParaRPr>
          </a:p>
          <a:p>
            <a:pPr marL="285750" indent="-285750">
              <a:buFont typeface="Arial" panose="020B0604020202020204" pitchFamily="34" charset="0"/>
              <a:buChar char="•"/>
            </a:pPr>
            <a:r>
              <a:rPr lang="en-US" sz="2800" dirty="0">
                <a:latin typeface="+mj-lt"/>
              </a:rPr>
              <a:t>Low range backscatter communication</a:t>
            </a:r>
          </a:p>
          <a:p>
            <a:endParaRPr lang="en-US" sz="2800" dirty="0">
              <a:latin typeface="+mj-lt"/>
            </a:endParaRPr>
          </a:p>
          <a:p>
            <a:pPr marL="285750" indent="-285750">
              <a:buFont typeface="Arial" panose="020B0604020202020204" pitchFamily="34" charset="0"/>
              <a:buChar char="•"/>
            </a:pPr>
            <a:r>
              <a:rPr lang="en-US" sz="2800" dirty="0">
                <a:latin typeface="+mj-lt"/>
              </a:rPr>
              <a:t>Weighs &lt; 30 mg</a:t>
            </a:r>
          </a:p>
        </p:txBody>
      </p:sp>
      <p:pic>
        <p:nvPicPr>
          <p:cNvPr id="13" name="Picture 12" descr="A close up of a coin&#10;&#10;Description automatically generated">
            <a:extLst>
              <a:ext uri="{FF2B5EF4-FFF2-40B4-BE49-F238E27FC236}">
                <a16:creationId xmlns:a16="http://schemas.microsoft.com/office/drawing/2014/main" id="{D83F56C5-941C-477F-8752-CB8685DBE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229" y="1493148"/>
            <a:ext cx="4498139" cy="4498139"/>
          </a:xfrm>
          <a:prstGeom prst="rect">
            <a:avLst/>
          </a:prstGeom>
        </p:spPr>
      </p:pic>
    </p:spTree>
    <p:extLst>
      <p:ext uri="{BB962C8B-B14F-4D97-AF65-F5344CB8AC3E}">
        <p14:creationId xmlns:p14="http://schemas.microsoft.com/office/powerpoint/2010/main" val="1931150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artner's 2013 Emerging Technologies hype cycle focuses on humans and  machines | ZDNET">
            <a:extLst>
              <a:ext uri="{FF2B5EF4-FFF2-40B4-BE49-F238E27FC236}">
                <a16:creationId xmlns:a16="http://schemas.microsoft.com/office/drawing/2014/main" id="{1321B3D3-352B-6999-29E4-EF5AFE8B7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621" y="606626"/>
            <a:ext cx="8266588" cy="51666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9D038C-898F-50F1-2CDB-EAC1117A076D}"/>
              </a:ext>
            </a:extLst>
          </p:cNvPr>
          <p:cNvSpPr txBox="1"/>
          <p:nvPr/>
        </p:nvSpPr>
        <p:spPr>
          <a:xfrm>
            <a:off x="8495489" y="5855833"/>
            <a:ext cx="915635" cy="369332"/>
          </a:xfrm>
          <a:prstGeom prst="rect">
            <a:avLst/>
          </a:prstGeom>
          <a:noFill/>
        </p:spPr>
        <p:txBody>
          <a:bodyPr wrap="none" rtlCol="0">
            <a:spAutoFit/>
          </a:bodyPr>
          <a:lstStyle/>
          <a:p>
            <a:r>
              <a:rPr lang="en-US" dirty="0"/>
              <a:t>Gartner</a:t>
            </a:r>
          </a:p>
        </p:txBody>
      </p:sp>
    </p:spTree>
    <p:extLst>
      <p:ext uri="{BB962C8B-B14F-4D97-AF65-F5344CB8AC3E}">
        <p14:creationId xmlns:p14="http://schemas.microsoft.com/office/powerpoint/2010/main" val="3391922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93E93E-5DE2-4E73-B4BA-D7516F960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66" y="1828994"/>
            <a:ext cx="6571475" cy="4346029"/>
          </a:xfrm>
          <a:prstGeom prst="rect">
            <a:avLst/>
          </a:prstGeom>
        </p:spPr>
      </p:pic>
      <p:sp>
        <p:nvSpPr>
          <p:cNvPr id="7" name="Title 1">
            <a:extLst>
              <a:ext uri="{FF2B5EF4-FFF2-40B4-BE49-F238E27FC236}">
                <a16:creationId xmlns:a16="http://schemas.microsoft.com/office/drawing/2014/main" id="{3088E123-86C4-42E0-9B74-CE029DAC986B}"/>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000" dirty="0">
                <a:solidFill>
                  <a:prstClr val="white"/>
                </a:solidFill>
                <a:ea typeface="Open Sans Light" panose="020B0306030504020204" pitchFamily="34" charset="0"/>
                <a:cs typeface="Open Sans Light" panose="020B0306030504020204" pitchFamily="34" charset="0"/>
              </a:rPr>
              <a:t>Programmable general-purpose design</a:t>
            </a:r>
            <a:endParaRPr kumimoji="0" lang="en-US" sz="4000" b="0"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E5DF8027-D0A0-4C6E-8382-CDFEDD7B88CE}"/>
              </a:ext>
            </a:extLst>
          </p:cNvPr>
          <p:cNvSpPr txBox="1"/>
          <p:nvPr/>
        </p:nvSpPr>
        <p:spPr>
          <a:xfrm>
            <a:off x="2969866" y="6174037"/>
            <a:ext cx="1600200" cy="461665"/>
          </a:xfrm>
          <a:prstGeom prst="rect">
            <a:avLst/>
          </a:prstGeom>
          <a:noFill/>
        </p:spPr>
        <p:txBody>
          <a:bodyPr wrap="square" rtlCol="0">
            <a:spAutoFit/>
          </a:bodyPr>
          <a:lstStyle/>
          <a:p>
            <a:pPr algn="ctr"/>
            <a:r>
              <a:rPr lang="en-US" sz="2400" b="1" dirty="0"/>
              <a:t>Receiver</a:t>
            </a:r>
          </a:p>
        </p:txBody>
      </p:sp>
      <p:sp>
        <p:nvSpPr>
          <p:cNvPr id="9" name="TextBox 8">
            <a:extLst>
              <a:ext uri="{FF2B5EF4-FFF2-40B4-BE49-F238E27FC236}">
                <a16:creationId xmlns:a16="http://schemas.microsoft.com/office/drawing/2014/main" id="{BE6C4B63-788D-4F70-B2DA-0E306CD4AA86}"/>
              </a:ext>
            </a:extLst>
          </p:cNvPr>
          <p:cNvSpPr txBox="1"/>
          <p:nvPr/>
        </p:nvSpPr>
        <p:spPr>
          <a:xfrm>
            <a:off x="2863713" y="1306783"/>
            <a:ext cx="2294455" cy="461665"/>
          </a:xfrm>
          <a:prstGeom prst="rect">
            <a:avLst/>
          </a:prstGeom>
          <a:noFill/>
        </p:spPr>
        <p:txBody>
          <a:bodyPr wrap="square" rtlCol="0">
            <a:spAutoFit/>
          </a:bodyPr>
          <a:lstStyle/>
          <a:p>
            <a:pPr algn="ctr"/>
            <a:r>
              <a:rPr lang="en-US" sz="2400" b="1" dirty="0"/>
              <a:t>Backscatter TX</a:t>
            </a:r>
          </a:p>
        </p:txBody>
      </p:sp>
      <p:pic>
        <p:nvPicPr>
          <p:cNvPr id="13" name="Picture 12" descr="A close up of a coin&#10;&#10;Description automatically generated">
            <a:extLst>
              <a:ext uri="{FF2B5EF4-FFF2-40B4-BE49-F238E27FC236}">
                <a16:creationId xmlns:a16="http://schemas.microsoft.com/office/drawing/2014/main" id="{43099EAD-A455-4CD7-8A30-447574D4BF9B}"/>
              </a:ext>
            </a:extLst>
          </p:cNvPr>
          <p:cNvPicPr>
            <a:picLocks noChangeAspect="1"/>
          </p:cNvPicPr>
          <p:nvPr/>
        </p:nvPicPr>
        <p:blipFill rotWithShape="1">
          <a:blip r:embed="rId4">
            <a:extLst>
              <a:ext uri="{28A0092B-C50C-407E-A947-70E740481C1C}">
                <a14:useLocalDpi xmlns:a14="http://schemas.microsoft.com/office/drawing/2010/main" val="0"/>
              </a:ext>
            </a:extLst>
          </a:blip>
          <a:srcRect l="19343" t="15209" r="35747" b="28717"/>
          <a:stretch/>
        </p:blipFill>
        <p:spPr>
          <a:xfrm>
            <a:off x="7291294" y="1476556"/>
            <a:ext cx="3813969" cy="4762018"/>
          </a:xfrm>
          <a:prstGeom prst="rect">
            <a:avLst/>
          </a:prstGeom>
        </p:spPr>
      </p:pic>
      <p:sp>
        <p:nvSpPr>
          <p:cNvPr id="15" name="Rectangle: Rounded Corners 14">
            <a:extLst>
              <a:ext uri="{FF2B5EF4-FFF2-40B4-BE49-F238E27FC236}">
                <a16:creationId xmlns:a16="http://schemas.microsoft.com/office/drawing/2014/main" id="{779C3B2E-4394-476A-A904-27E33E2EE53D}"/>
              </a:ext>
            </a:extLst>
          </p:cNvPr>
          <p:cNvSpPr/>
          <p:nvPr/>
        </p:nvSpPr>
        <p:spPr>
          <a:xfrm>
            <a:off x="2723385" y="4784650"/>
            <a:ext cx="2093163" cy="1850065"/>
          </a:xfrm>
          <a:prstGeom prst="roundRect">
            <a:avLst/>
          </a:prstGeom>
          <a:noFill/>
          <a:ln w="762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FD5F8B4-3423-4376-8B04-35BE8441F223}"/>
              </a:ext>
            </a:extLst>
          </p:cNvPr>
          <p:cNvSpPr/>
          <p:nvPr/>
        </p:nvSpPr>
        <p:spPr>
          <a:xfrm>
            <a:off x="7878726" y="3812467"/>
            <a:ext cx="1319552" cy="1568977"/>
          </a:xfrm>
          <a:prstGeom prst="roundRect">
            <a:avLst/>
          </a:prstGeom>
          <a:noFill/>
          <a:ln w="762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321B3F3C-913D-4225-B462-4C60C348AF35}"/>
              </a:ext>
            </a:extLst>
          </p:cNvPr>
          <p:cNvSpPr/>
          <p:nvPr/>
        </p:nvSpPr>
        <p:spPr>
          <a:xfrm>
            <a:off x="2637575" y="1203546"/>
            <a:ext cx="2746733" cy="3581105"/>
          </a:xfrm>
          <a:prstGeom prst="round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DB25E06-F253-42FB-8CE9-3D9983094A06}"/>
              </a:ext>
            </a:extLst>
          </p:cNvPr>
          <p:cNvSpPr/>
          <p:nvPr/>
        </p:nvSpPr>
        <p:spPr>
          <a:xfrm>
            <a:off x="9122736" y="2955337"/>
            <a:ext cx="1148316" cy="857131"/>
          </a:xfrm>
          <a:prstGeom prst="round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D5ECD49A-16D6-4C4A-8D18-DEFCE3DC37CC}"/>
              </a:ext>
            </a:extLst>
          </p:cNvPr>
          <p:cNvSpPr/>
          <p:nvPr/>
        </p:nvSpPr>
        <p:spPr>
          <a:xfrm>
            <a:off x="142040" y="1828008"/>
            <a:ext cx="2356612" cy="2648300"/>
          </a:xfrm>
          <a:prstGeom prst="roundRect">
            <a:avLst/>
          </a:prstGeom>
          <a:noFill/>
          <a:ln w="76200">
            <a:solidFill>
              <a:srgbClr val="28A5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A57D05D-6287-40F5-A5C9-C67CEEF9BDF5}"/>
              </a:ext>
            </a:extLst>
          </p:cNvPr>
          <p:cNvSpPr/>
          <p:nvPr/>
        </p:nvSpPr>
        <p:spPr>
          <a:xfrm>
            <a:off x="7878726" y="2955335"/>
            <a:ext cx="1244010" cy="857131"/>
          </a:xfrm>
          <a:prstGeom prst="roundRect">
            <a:avLst/>
          </a:prstGeom>
          <a:noFill/>
          <a:ln w="76200">
            <a:solidFill>
              <a:srgbClr val="28A5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412C0C03-7AB4-4169-87F9-1C10779790E3}"/>
              </a:ext>
            </a:extLst>
          </p:cNvPr>
          <p:cNvSpPr/>
          <p:nvPr/>
        </p:nvSpPr>
        <p:spPr>
          <a:xfrm>
            <a:off x="8845126" y="1476556"/>
            <a:ext cx="1564147" cy="1478778"/>
          </a:xfrm>
          <a:prstGeom prst="roundRect">
            <a:avLst/>
          </a:prstGeom>
          <a:noFill/>
          <a:ln w="76200">
            <a:solidFill>
              <a:srgbClr val="28A5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2296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5" grpId="0" animBg="1"/>
      <p:bldP spid="17" grpId="0" animBg="1"/>
      <p:bldP spid="18" grpId="0" animBg="1"/>
      <p:bldP spid="19" grpId="0" animBg="1"/>
      <p:bldP spid="20" grpId="0" animBg="1"/>
      <p:bldP spid="21"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DE204E-DD50-40F0-87DD-B69D841C1563}"/>
              </a:ext>
            </a:extLst>
          </p:cNvPr>
          <p:cNvSpPr>
            <a:spLocks noGrp="1"/>
          </p:cNvSpPr>
          <p:nvPr>
            <p:ph idx="1"/>
          </p:nvPr>
        </p:nvSpPr>
        <p:spPr/>
        <p:txBody>
          <a:bodyPr/>
          <a:lstStyle/>
          <a:p>
            <a:pPr marL="0" indent="0">
              <a:buNone/>
            </a:pPr>
            <a:r>
              <a:rPr lang="en-US" b="1" dirty="0">
                <a:latin typeface="+mj-lt"/>
              </a:rPr>
              <a:t>Step 1:</a:t>
            </a:r>
            <a:r>
              <a:rPr lang="en-US" dirty="0">
                <a:latin typeface="+mj-lt"/>
              </a:rPr>
              <a:t> Etch traces with laser </a:t>
            </a:r>
          </a:p>
          <a:p>
            <a:pPr marL="0" indent="0">
              <a:buNone/>
            </a:pPr>
            <a:endParaRPr lang="en-US" dirty="0">
              <a:latin typeface="+mj-lt"/>
            </a:endParaRPr>
          </a:p>
          <a:p>
            <a:pPr marL="0" indent="0">
              <a:buNone/>
            </a:pPr>
            <a:endParaRPr lang="en-US" dirty="0">
              <a:latin typeface="+mj-lt"/>
            </a:endParaRPr>
          </a:p>
          <a:p>
            <a:pPr marL="0" indent="0">
              <a:buNone/>
            </a:pPr>
            <a:r>
              <a:rPr lang="en-US" b="1" dirty="0">
                <a:latin typeface="+mj-lt"/>
              </a:rPr>
              <a:t>Step 2:</a:t>
            </a:r>
            <a:r>
              <a:rPr lang="en-US" dirty="0">
                <a:latin typeface="+mj-lt"/>
              </a:rPr>
              <a:t> Apply solder and place </a:t>
            </a:r>
          </a:p>
          <a:p>
            <a:pPr marL="0" indent="0">
              <a:buNone/>
            </a:pPr>
            <a:r>
              <a:rPr lang="en-US" dirty="0">
                <a:latin typeface="+mj-lt"/>
              </a:rPr>
              <a:t>             components</a:t>
            </a:r>
          </a:p>
          <a:p>
            <a:pPr marL="0" indent="0">
              <a:buNone/>
            </a:pPr>
            <a:endParaRPr lang="en-US" dirty="0">
              <a:latin typeface="+mj-lt"/>
            </a:endParaRPr>
          </a:p>
          <a:p>
            <a:pPr marL="0" indent="0">
              <a:buNone/>
            </a:pPr>
            <a:r>
              <a:rPr lang="en-US" b="1" dirty="0">
                <a:latin typeface="+mj-lt"/>
              </a:rPr>
              <a:t>Step 3:</a:t>
            </a:r>
            <a:r>
              <a:rPr lang="en-US" dirty="0">
                <a:latin typeface="+mj-lt"/>
              </a:rPr>
              <a:t> Solder components on hot plate</a:t>
            </a:r>
          </a:p>
        </p:txBody>
      </p:sp>
      <p:pic>
        <p:nvPicPr>
          <p:cNvPr id="5" name="Picture 4">
            <a:extLst>
              <a:ext uri="{FF2B5EF4-FFF2-40B4-BE49-F238E27FC236}">
                <a16:creationId xmlns:a16="http://schemas.microsoft.com/office/drawing/2014/main" id="{70298781-58CC-40BE-8195-CC425C7A3327}"/>
              </a:ext>
            </a:extLst>
          </p:cNvPr>
          <p:cNvPicPr>
            <a:picLocks noChangeAspect="1"/>
          </p:cNvPicPr>
          <p:nvPr/>
        </p:nvPicPr>
        <p:blipFill rotWithShape="1">
          <a:blip r:embed="rId3">
            <a:extLst>
              <a:ext uri="{28A0092B-C50C-407E-A947-70E740481C1C}">
                <a14:useLocalDpi xmlns:a14="http://schemas.microsoft.com/office/drawing/2010/main" val="0"/>
              </a:ext>
            </a:extLst>
          </a:blip>
          <a:srcRect b="61052"/>
          <a:stretch/>
        </p:blipFill>
        <p:spPr>
          <a:xfrm>
            <a:off x="5439533" y="1482726"/>
            <a:ext cx="6466717" cy="1718992"/>
          </a:xfrm>
          <a:prstGeom prst="rect">
            <a:avLst/>
          </a:prstGeom>
        </p:spPr>
      </p:pic>
      <p:sp>
        <p:nvSpPr>
          <p:cNvPr id="8" name="Title 1">
            <a:extLst>
              <a:ext uri="{FF2B5EF4-FFF2-40B4-BE49-F238E27FC236}">
                <a16:creationId xmlns:a16="http://schemas.microsoft.com/office/drawing/2014/main" id="{23CCC89B-9099-4057-A9A2-9492F586C532}"/>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000" dirty="0">
                <a:solidFill>
                  <a:prstClr val="white"/>
                </a:solidFill>
                <a:ea typeface="Open Sans Light" panose="020B0306030504020204" pitchFamily="34" charset="0"/>
                <a:cs typeface="Open Sans Light" panose="020B0306030504020204" pitchFamily="34" charset="0"/>
              </a:rPr>
              <a:t>How do we fabricate it?</a:t>
            </a:r>
            <a:endParaRPr kumimoji="0" lang="en-US" sz="4000" b="0"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pic>
        <p:nvPicPr>
          <p:cNvPr id="10" name="Picture 9">
            <a:extLst>
              <a:ext uri="{FF2B5EF4-FFF2-40B4-BE49-F238E27FC236}">
                <a16:creationId xmlns:a16="http://schemas.microsoft.com/office/drawing/2014/main" id="{3EE5F538-362E-478E-AAE9-4872E2E5BC30}"/>
              </a:ext>
            </a:extLst>
          </p:cNvPr>
          <p:cNvPicPr>
            <a:picLocks noChangeAspect="1"/>
          </p:cNvPicPr>
          <p:nvPr/>
        </p:nvPicPr>
        <p:blipFill rotWithShape="1">
          <a:blip r:embed="rId3">
            <a:extLst>
              <a:ext uri="{28A0092B-C50C-407E-A947-70E740481C1C}">
                <a14:useLocalDpi xmlns:a14="http://schemas.microsoft.com/office/drawing/2010/main" val="0"/>
              </a:ext>
            </a:extLst>
          </a:blip>
          <a:srcRect t="40645" b="33457"/>
          <a:stretch/>
        </p:blipFill>
        <p:spPr>
          <a:xfrm>
            <a:off x="5439533" y="3201718"/>
            <a:ext cx="6466717" cy="1143000"/>
          </a:xfrm>
          <a:prstGeom prst="rect">
            <a:avLst/>
          </a:prstGeom>
        </p:spPr>
      </p:pic>
      <p:pic>
        <p:nvPicPr>
          <p:cNvPr id="11" name="Picture 10">
            <a:extLst>
              <a:ext uri="{FF2B5EF4-FFF2-40B4-BE49-F238E27FC236}">
                <a16:creationId xmlns:a16="http://schemas.microsoft.com/office/drawing/2014/main" id="{24DD1F0F-21A8-499F-A2CD-1F0CA58979C0}"/>
              </a:ext>
            </a:extLst>
          </p:cNvPr>
          <p:cNvPicPr>
            <a:picLocks noChangeAspect="1"/>
          </p:cNvPicPr>
          <p:nvPr/>
        </p:nvPicPr>
        <p:blipFill rotWithShape="1">
          <a:blip r:embed="rId3">
            <a:extLst>
              <a:ext uri="{28A0092B-C50C-407E-A947-70E740481C1C}">
                <a14:useLocalDpi xmlns:a14="http://schemas.microsoft.com/office/drawing/2010/main" val="0"/>
              </a:ext>
            </a:extLst>
          </a:blip>
          <a:srcRect l="20904" t="68790" r="26071"/>
          <a:stretch/>
        </p:blipFill>
        <p:spPr>
          <a:xfrm>
            <a:off x="6791326" y="4518803"/>
            <a:ext cx="3429000" cy="1377443"/>
          </a:xfrm>
          <a:prstGeom prst="rect">
            <a:avLst/>
          </a:prstGeom>
        </p:spPr>
      </p:pic>
    </p:spTree>
    <p:extLst>
      <p:ext uri="{BB962C8B-B14F-4D97-AF65-F5344CB8AC3E}">
        <p14:creationId xmlns:p14="http://schemas.microsoft.com/office/powerpoint/2010/main" val="2684587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CC8F05-FEDA-4E23-B281-FEEE33F11540}"/>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Our Solutions</a:t>
            </a:r>
          </a:p>
        </p:txBody>
      </p:sp>
      <p:sp>
        <p:nvSpPr>
          <p:cNvPr id="5" name="Content Placeholder 2">
            <a:extLst>
              <a:ext uri="{FF2B5EF4-FFF2-40B4-BE49-F238E27FC236}">
                <a16:creationId xmlns:a16="http://schemas.microsoft.com/office/drawing/2014/main" id="{C9769B23-8F08-4507-B799-AF5841B2A25D}"/>
              </a:ext>
            </a:extLst>
          </p:cNvPr>
          <p:cNvSpPr>
            <a:spLocks noGrp="1"/>
          </p:cNvSpPr>
          <p:nvPr>
            <p:ph idx="1"/>
          </p:nvPr>
        </p:nvSpPr>
        <p:spPr/>
        <p:txBody>
          <a:bodyPr>
            <a:normAutofit/>
          </a:bodyPr>
          <a:lstStyle/>
          <a:p>
            <a:endParaRPr lang="en-US" sz="4000" dirty="0">
              <a:latin typeface="+mj-lt"/>
            </a:endParaRPr>
          </a:p>
          <a:p>
            <a:endParaRPr lang="en-US" sz="4000" dirty="0">
              <a:latin typeface="+mj-lt"/>
            </a:endParaRPr>
          </a:p>
          <a:p>
            <a:r>
              <a:rPr lang="en-US" sz="4000" dirty="0">
                <a:latin typeface="+mj-lt"/>
              </a:rPr>
              <a:t> Building lightweight hardware</a:t>
            </a:r>
          </a:p>
          <a:p>
            <a:pPr marL="0" indent="0">
              <a:buNone/>
            </a:pPr>
            <a:endParaRPr lang="en-US" sz="4000" dirty="0">
              <a:latin typeface="+mj-lt"/>
            </a:endParaRPr>
          </a:p>
          <a:p>
            <a:r>
              <a:rPr lang="en-US" sz="4000" dirty="0">
                <a:latin typeface="+mj-lt"/>
              </a:rPr>
              <a:t> 2D location tracking of bees</a:t>
            </a:r>
          </a:p>
        </p:txBody>
      </p:sp>
      <p:sp>
        <p:nvSpPr>
          <p:cNvPr id="6" name="Rounded Rectangle 3">
            <a:extLst>
              <a:ext uri="{FF2B5EF4-FFF2-40B4-BE49-F238E27FC236}">
                <a16:creationId xmlns:a16="http://schemas.microsoft.com/office/drawing/2014/main" id="{FB050A93-BD2C-4DEF-9582-7B132EB9AF3F}"/>
              </a:ext>
            </a:extLst>
          </p:cNvPr>
          <p:cNvSpPr/>
          <p:nvPr/>
        </p:nvSpPr>
        <p:spPr>
          <a:xfrm>
            <a:off x="838200" y="3923498"/>
            <a:ext cx="6779803" cy="101470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48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3F35F-D47C-48A3-94AB-A77FB3A01E8F}"/>
              </a:ext>
            </a:extLst>
          </p:cNvPr>
          <p:cNvPicPr>
            <a:picLocks noChangeAspect="1"/>
          </p:cNvPicPr>
          <p:nvPr/>
        </p:nvPicPr>
        <p:blipFill>
          <a:blip r:embed="rId3"/>
          <a:stretch>
            <a:fillRect/>
          </a:stretch>
        </p:blipFill>
        <p:spPr>
          <a:xfrm>
            <a:off x="3610305" y="2546171"/>
            <a:ext cx="1628571" cy="2619047"/>
          </a:xfrm>
          <a:prstGeom prst="rect">
            <a:avLst/>
          </a:prstGeom>
        </p:spPr>
      </p:pic>
      <p:sp>
        <p:nvSpPr>
          <p:cNvPr id="5" name="Rectangle: Rounded Corners 4">
            <a:extLst>
              <a:ext uri="{FF2B5EF4-FFF2-40B4-BE49-F238E27FC236}">
                <a16:creationId xmlns:a16="http://schemas.microsoft.com/office/drawing/2014/main" id="{3D65A1FE-5912-487B-B78A-FECD4FD984A1}"/>
              </a:ext>
            </a:extLst>
          </p:cNvPr>
          <p:cNvSpPr/>
          <p:nvPr/>
        </p:nvSpPr>
        <p:spPr>
          <a:xfrm>
            <a:off x="3791528" y="3721906"/>
            <a:ext cx="1247078" cy="581530"/>
          </a:xfrm>
          <a:prstGeom prst="roundRect">
            <a:avLst/>
          </a:prstGeom>
          <a:solidFill>
            <a:srgbClr val="2AA8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Rounded Corners 5">
            <a:extLst>
              <a:ext uri="{FF2B5EF4-FFF2-40B4-BE49-F238E27FC236}">
                <a16:creationId xmlns:a16="http://schemas.microsoft.com/office/drawing/2014/main" id="{B93803F6-2697-460F-AF4C-FDA56F922C77}"/>
              </a:ext>
            </a:extLst>
          </p:cNvPr>
          <p:cNvSpPr/>
          <p:nvPr/>
        </p:nvSpPr>
        <p:spPr>
          <a:xfrm>
            <a:off x="3791528" y="4387273"/>
            <a:ext cx="1247078" cy="581530"/>
          </a:xfrm>
          <a:prstGeom prst="roundRect">
            <a:avLst/>
          </a:prstGeom>
          <a:solidFill>
            <a:srgbClr val="2AA8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5BFF6C8D-DC15-4999-9FE4-E3FD3A02B67F}"/>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ea typeface="+mj-ea"/>
                <a:cs typeface="+mj-cs"/>
              </a:rPr>
              <a:t>Self localization</a:t>
            </a:r>
          </a:p>
        </p:txBody>
      </p:sp>
      <p:grpSp>
        <p:nvGrpSpPr>
          <p:cNvPr id="16" name="Group 15">
            <a:extLst>
              <a:ext uri="{FF2B5EF4-FFF2-40B4-BE49-F238E27FC236}">
                <a16:creationId xmlns:a16="http://schemas.microsoft.com/office/drawing/2014/main" id="{9C7EBFC0-951C-48A0-BA73-960AF9C27759}"/>
              </a:ext>
            </a:extLst>
          </p:cNvPr>
          <p:cNvGrpSpPr/>
          <p:nvPr/>
        </p:nvGrpSpPr>
        <p:grpSpPr>
          <a:xfrm>
            <a:off x="781050" y="2799984"/>
            <a:ext cx="2126485" cy="2172431"/>
            <a:chOff x="6315692" y="2277018"/>
            <a:chExt cx="2126485" cy="2172431"/>
          </a:xfrm>
        </p:grpSpPr>
        <p:pic>
          <p:nvPicPr>
            <p:cNvPr id="8" name="Picture 7">
              <a:extLst>
                <a:ext uri="{FF2B5EF4-FFF2-40B4-BE49-F238E27FC236}">
                  <a16:creationId xmlns:a16="http://schemas.microsoft.com/office/drawing/2014/main" id="{628F9F75-C0F2-46D7-934A-F27D6B06FD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5692" y="2277018"/>
              <a:ext cx="2126485" cy="2126485"/>
            </a:xfrm>
            <a:prstGeom prst="rect">
              <a:avLst/>
            </a:prstGeom>
          </p:spPr>
        </p:pic>
        <p:sp>
          <p:nvSpPr>
            <p:cNvPr id="10" name="Rectangle: Rounded Corners 9">
              <a:extLst>
                <a:ext uri="{FF2B5EF4-FFF2-40B4-BE49-F238E27FC236}">
                  <a16:creationId xmlns:a16="http://schemas.microsoft.com/office/drawing/2014/main" id="{366CA373-B5A9-4956-A1A4-C54C57E6575B}"/>
                </a:ext>
              </a:extLst>
            </p:cNvPr>
            <p:cNvSpPr/>
            <p:nvPr/>
          </p:nvSpPr>
          <p:spPr>
            <a:xfrm>
              <a:off x="6648792" y="2627510"/>
              <a:ext cx="1460283" cy="14104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6AB714D-FF67-4447-981E-213B5A292258}"/>
                </a:ext>
              </a:extLst>
            </p:cNvPr>
            <p:cNvGrpSpPr/>
            <p:nvPr/>
          </p:nvGrpSpPr>
          <p:grpSpPr>
            <a:xfrm>
              <a:off x="6516225" y="2630781"/>
              <a:ext cx="1497810" cy="1117996"/>
              <a:chOff x="952500" y="3086100"/>
              <a:chExt cx="1000125" cy="746514"/>
            </a:xfrm>
          </p:grpSpPr>
          <p:pic>
            <p:nvPicPr>
              <p:cNvPr id="9" name="Picture 2" descr="GPS Logo png transparent">
                <a:extLst>
                  <a:ext uri="{FF2B5EF4-FFF2-40B4-BE49-F238E27FC236}">
                    <a16:creationId xmlns:a16="http://schemas.microsoft.com/office/drawing/2014/main" id="{A2B1BC09-059A-4BE4-92B7-192198D9777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962" t="28037" r="47894" b="26323"/>
              <a:stretch/>
            </p:blipFill>
            <p:spPr bwMode="auto">
              <a:xfrm>
                <a:off x="952500" y="3086100"/>
                <a:ext cx="933450" cy="7465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9F0ECAC-7DBD-4033-A5E8-1CC990182F1D}"/>
                  </a:ext>
                </a:extLst>
              </p:cNvPr>
              <p:cNvSpPr/>
              <p:nvPr/>
            </p:nvSpPr>
            <p:spPr>
              <a:xfrm>
                <a:off x="1679996" y="3340261"/>
                <a:ext cx="272629" cy="492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a:extLst>
                <a:ext uri="{FF2B5EF4-FFF2-40B4-BE49-F238E27FC236}">
                  <a16:creationId xmlns:a16="http://schemas.microsoft.com/office/drawing/2014/main" id="{D49905E6-B67C-4583-B880-759EBEBD8295}"/>
                </a:ext>
              </a:extLst>
            </p:cNvPr>
            <p:cNvSpPr txBox="1">
              <a:spLocks/>
            </p:cNvSpPr>
            <p:nvPr/>
          </p:nvSpPr>
          <p:spPr>
            <a:xfrm>
              <a:off x="7018462" y="3123886"/>
              <a:ext cx="12477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GPS</a:t>
              </a:r>
            </a:p>
          </p:txBody>
        </p:sp>
      </p:grpSp>
      <p:sp>
        <p:nvSpPr>
          <p:cNvPr id="19" name="Rectangle 18">
            <a:extLst>
              <a:ext uri="{FF2B5EF4-FFF2-40B4-BE49-F238E27FC236}">
                <a16:creationId xmlns:a16="http://schemas.microsoft.com/office/drawing/2014/main" id="{4E0539F9-B07C-4220-97A8-6D2A576ECBEA}"/>
              </a:ext>
            </a:extLst>
          </p:cNvPr>
          <p:cNvSpPr/>
          <p:nvPr/>
        </p:nvSpPr>
        <p:spPr>
          <a:xfrm>
            <a:off x="388688" y="1302506"/>
            <a:ext cx="5707312" cy="523220"/>
          </a:xfrm>
          <a:prstGeom prst="rect">
            <a:avLst/>
          </a:prstGeom>
        </p:spPr>
        <p:txBody>
          <a:bodyPr wrap="square">
            <a:spAutoFit/>
          </a:bodyPr>
          <a:lstStyle/>
          <a:p>
            <a:pPr algn="ctr"/>
            <a:r>
              <a:rPr lang="en-US" sz="2800" dirty="0">
                <a:solidFill>
                  <a:schemeClr val="tx1">
                    <a:lumMod val="65000"/>
                    <a:lumOff val="35000"/>
                  </a:schemeClr>
                </a:solidFill>
                <a:latin typeface="+mj-lt"/>
              </a:rPr>
              <a:t>Problem: GPS is power expensive</a:t>
            </a:r>
          </a:p>
        </p:txBody>
      </p:sp>
      <p:grpSp>
        <p:nvGrpSpPr>
          <p:cNvPr id="30" name="Group 29">
            <a:extLst>
              <a:ext uri="{FF2B5EF4-FFF2-40B4-BE49-F238E27FC236}">
                <a16:creationId xmlns:a16="http://schemas.microsoft.com/office/drawing/2014/main" id="{2B603C1C-989F-4376-9CFF-AC2779C7A727}"/>
              </a:ext>
            </a:extLst>
          </p:cNvPr>
          <p:cNvGrpSpPr/>
          <p:nvPr/>
        </p:nvGrpSpPr>
        <p:grpSpPr>
          <a:xfrm>
            <a:off x="6914642" y="1645317"/>
            <a:ext cx="4295775" cy="3386958"/>
            <a:chOff x="7429500" y="1854910"/>
            <a:chExt cx="2895600" cy="2283005"/>
          </a:xfrm>
        </p:grpSpPr>
        <p:pic>
          <p:nvPicPr>
            <p:cNvPr id="28" name="Picture 27">
              <a:extLst>
                <a:ext uri="{FF2B5EF4-FFF2-40B4-BE49-F238E27FC236}">
                  <a16:creationId xmlns:a16="http://schemas.microsoft.com/office/drawing/2014/main" id="{9984492F-2E91-41B7-B96D-4FE3E58134C7}"/>
                </a:ext>
              </a:extLst>
            </p:cNvPr>
            <p:cNvPicPr>
              <a:picLocks noChangeAspect="1"/>
            </p:cNvPicPr>
            <p:nvPr/>
          </p:nvPicPr>
          <p:blipFill rotWithShape="1">
            <a:blip r:embed="rId6"/>
            <a:srcRect l="16987" t="37127" r="59609" b="29583"/>
            <a:stretch/>
          </p:blipFill>
          <p:spPr>
            <a:xfrm>
              <a:off x="7429500" y="1854910"/>
              <a:ext cx="2853327" cy="2283005"/>
            </a:xfrm>
            <a:prstGeom prst="rect">
              <a:avLst/>
            </a:prstGeom>
          </p:spPr>
        </p:pic>
        <p:sp>
          <p:nvSpPr>
            <p:cNvPr id="29" name="Rectangle 28">
              <a:extLst>
                <a:ext uri="{FF2B5EF4-FFF2-40B4-BE49-F238E27FC236}">
                  <a16:creationId xmlns:a16="http://schemas.microsoft.com/office/drawing/2014/main" id="{3D5F1177-5EB1-4AD5-9813-8CE4ED210D15}"/>
                </a:ext>
              </a:extLst>
            </p:cNvPr>
            <p:cNvSpPr/>
            <p:nvPr/>
          </p:nvSpPr>
          <p:spPr>
            <a:xfrm>
              <a:off x="9363075" y="3903063"/>
              <a:ext cx="962025" cy="230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https://upload.wikimedia.org/wikipedia/commons/3/31/Signal_envelopes.png">
            <a:extLst>
              <a:ext uri="{FF2B5EF4-FFF2-40B4-BE49-F238E27FC236}">
                <a16:creationId xmlns:a16="http://schemas.microsoft.com/office/drawing/2014/main" id="{FBE9B27F-B5AC-4328-AA37-E4C4E03253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646" t="15378" b="12490"/>
          <a:stretch/>
        </p:blipFill>
        <p:spPr bwMode="auto">
          <a:xfrm>
            <a:off x="7616017" y="4783969"/>
            <a:ext cx="3381374" cy="16764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EA2C5BB-4011-4208-AE9D-7C9D97221896}"/>
              </a:ext>
            </a:extLst>
          </p:cNvPr>
          <p:cNvSpPr/>
          <p:nvPr/>
        </p:nvSpPr>
        <p:spPr>
          <a:xfrm>
            <a:off x="6284663" y="1302506"/>
            <a:ext cx="5707312" cy="523220"/>
          </a:xfrm>
          <a:prstGeom prst="rect">
            <a:avLst/>
          </a:prstGeom>
        </p:spPr>
        <p:txBody>
          <a:bodyPr wrap="square">
            <a:spAutoFit/>
          </a:bodyPr>
          <a:lstStyle/>
          <a:p>
            <a:pPr algn="ctr"/>
            <a:r>
              <a:rPr lang="en-US" sz="2800" dirty="0">
                <a:solidFill>
                  <a:schemeClr val="tx1">
                    <a:lumMod val="65000"/>
                    <a:lumOff val="35000"/>
                  </a:schemeClr>
                </a:solidFill>
                <a:latin typeface="+mj-lt"/>
              </a:rPr>
              <a:t>Solution: Passive receiver circuit</a:t>
            </a:r>
          </a:p>
        </p:txBody>
      </p:sp>
    </p:spTree>
    <p:extLst>
      <p:ext uri="{BB962C8B-B14F-4D97-AF65-F5344CB8AC3E}">
        <p14:creationId xmlns:p14="http://schemas.microsoft.com/office/powerpoint/2010/main" val="489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3"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000"/>
                            </p:stCondLst>
                            <p:childTnLst>
                              <p:par>
                                <p:cTn id="22" presetID="22" presetClass="exit" presetSubtype="1" fill="hold" grpId="0" nodeType="afterEffect">
                                  <p:stCondLst>
                                    <p:cond delay="0"/>
                                  </p:stCondLst>
                                  <p:childTnLst>
                                    <p:animEffect transition="out" filter="wipe(up)">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par>
                          <p:cTn id="25" fill="hold">
                            <p:stCondLst>
                              <p:cond delay="1500"/>
                            </p:stCondLst>
                            <p:childTnLst>
                              <p:par>
                                <p:cTn id="26" presetID="27" presetClass="emph" presetSubtype="0" fill="remove" grpId="0" nodeType="afterEffect">
                                  <p:stCondLst>
                                    <p:cond delay="0"/>
                                  </p:stCondLst>
                                  <p:childTnLst>
                                    <p:animClr clrSpc="rgb" dir="cw">
                                      <p:cBhvr override="childStyle">
                                        <p:cTn id="27" dur="250" autoRev="1" fill="remove"/>
                                        <p:tgtEl>
                                          <p:spTgt spid="6"/>
                                        </p:tgtEl>
                                        <p:attrNameLst>
                                          <p:attrName>style.color</p:attrName>
                                        </p:attrNameLst>
                                      </p:cBhvr>
                                      <p:to>
                                        <a:srgbClr val="FF0000"/>
                                      </p:to>
                                    </p:animClr>
                                    <p:animClr clrSpc="rgb" dir="cw">
                                      <p:cBhvr>
                                        <p:cTn id="28" dur="250" autoRev="1" fill="remove"/>
                                        <p:tgtEl>
                                          <p:spTgt spid="6"/>
                                        </p:tgtEl>
                                        <p:attrNameLst>
                                          <p:attrName>fillcolor</p:attrName>
                                        </p:attrNameLst>
                                      </p:cBhvr>
                                      <p:to>
                                        <a:srgbClr val="FF0000"/>
                                      </p:to>
                                    </p:animClr>
                                    <p:set>
                                      <p:cBhvr>
                                        <p:cTn id="29" dur="250" autoRev="1" fill="remove"/>
                                        <p:tgtEl>
                                          <p:spTgt spid="6"/>
                                        </p:tgtEl>
                                        <p:attrNameLst>
                                          <p:attrName>fill.type</p:attrName>
                                        </p:attrNameLst>
                                      </p:cBhvr>
                                      <p:to>
                                        <p:strVal val="solid"/>
                                      </p:to>
                                    </p:set>
                                    <p:set>
                                      <p:cBhvr>
                                        <p:cTn id="30" dur="250" autoRev="1" fill="remove"/>
                                        <p:tgtEl>
                                          <p:spTgt spid="6"/>
                                        </p:tgtEl>
                                        <p:attrNameLst>
                                          <p:attrName>fill.on</p:attrName>
                                        </p:attrNameLst>
                                      </p:cBhvr>
                                      <p:to>
                                        <p:strVal val="true"/>
                                      </p:to>
                                    </p:set>
                                  </p:childTnLst>
                                </p:cTn>
                              </p:par>
                            </p:childTnLst>
                          </p:cTn>
                        </p:par>
                        <p:par>
                          <p:cTn id="31" fill="hold">
                            <p:stCondLst>
                              <p:cond delay="2000"/>
                            </p:stCondLst>
                            <p:childTnLst>
                              <p:par>
                                <p:cTn id="32" presetID="27" presetClass="emph" presetSubtype="0" fill="remove" grpId="1" nodeType="afterEffect">
                                  <p:stCondLst>
                                    <p:cond delay="0"/>
                                  </p:stCondLst>
                                  <p:childTnLst>
                                    <p:animClr clrSpc="rgb" dir="cw">
                                      <p:cBhvr override="childStyle">
                                        <p:cTn id="33" dur="250" autoRev="1" fill="remove"/>
                                        <p:tgtEl>
                                          <p:spTgt spid="6"/>
                                        </p:tgtEl>
                                        <p:attrNameLst>
                                          <p:attrName>style.color</p:attrName>
                                        </p:attrNameLst>
                                      </p:cBhvr>
                                      <p:to>
                                        <a:srgbClr val="FF0000"/>
                                      </p:to>
                                    </p:animClr>
                                    <p:animClr clrSpc="rgb" dir="cw">
                                      <p:cBhvr>
                                        <p:cTn id="34" dur="250" autoRev="1" fill="remove"/>
                                        <p:tgtEl>
                                          <p:spTgt spid="6"/>
                                        </p:tgtEl>
                                        <p:attrNameLst>
                                          <p:attrName>fillcolor</p:attrName>
                                        </p:attrNameLst>
                                      </p:cBhvr>
                                      <p:to>
                                        <a:srgbClr val="FF0000"/>
                                      </p:to>
                                    </p:animClr>
                                    <p:set>
                                      <p:cBhvr>
                                        <p:cTn id="35" dur="250" autoRev="1" fill="remove"/>
                                        <p:tgtEl>
                                          <p:spTgt spid="6"/>
                                        </p:tgtEl>
                                        <p:attrNameLst>
                                          <p:attrName>fill.type</p:attrName>
                                        </p:attrNameLst>
                                      </p:cBhvr>
                                      <p:to>
                                        <p:strVal val="solid"/>
                                      </p:to>
                                    </p:set>
                                    <p:set>
                                      <p:cBhvr>
                                        <p:cTn id="36" dur="250" autoRev="1" fill="remove"/>
                                        <p:tgtEl>
                                          <p:spTgt spid="6"/>
                                        </p:tgtEl>
                                        <p:attrNameLst>
                                          <p:attrName>fill.on</p:attrName>
                                        </p:attrNameLst>
                                      </p:cBhvr>
                                      <p:to>
                                        <p:strVal val="true"/>
                                      </p:to>
                                    </p:set>
                                  </p:childTnLst>
                                </p:cTn>
                              </p:par>
                            </p:childTnLst>
                          </p:cTn>
                        </p:par>
                        <p:par>
                          <p:cTn id="37" fill="hold">
                            <p:stCondLst>
                              <p:cond delay="2500"/>
                            </p:stCondLst>
                            <p:childTnLst>
                              <p:par>
                                <p:cTn id="38" presetID="19" presetClass="emph" presetSubtype="0" fill="hold" grpId="2" nodeType="afterEffect">
                                  <p:stCondLst>
                                    <p:cond delay="0"/>
                                  </p:stCondLst>
                                  <p:childTnLst>
                                    <p:animClr clrSpc="rgb" dir="cw">
                                      <p:cBhvr override="childStyle">
                                        <p:cTn id="39" dur="500" fill="hold"/>
                                        <p:tgtEl>
                                          <p:spTgt spid="6"/>
                                        </p:tgtEl>
                                        <p:attrNameLst>
                                          <p:attrName>style.color</p:attrName>
                                        </p:attrNameLst>
                                      </p:cBhvr>
                                      <p:to>
                                        <a:srgbClr val="FF0000"/>
                                      </p:to>
                                    </p:animClr>
                                    <p:animClr clrSpc="rgb" dir="cw">
                                      <p:cBhvr>
                                        <p:cTn id="40" dur="500" fill="hold"/>
                                        <p:tgtEl>
                                          <p:spTgt spid="6"/>
                                        </p:tgtEl>
                                        <p:attrNameLst>
                                          <p:attrName>fillcolor</p:attrName>
                                        </p:attrNameLst>
                                      </p:cBhvr>
                                      <p:to>
                                        <a:srgbClr val="FF0000"/>
                                      </p:to>
                                    </p:animClr>
                                    <p:set>
                                      <p:cBhvr>
                                        <p:cTn id="41" dur="500" fill="hold"/>
                                        <p:tgtEl>
                                          <p:spTgt spid="6"/>
                                        </p:tgtEl>
                                        <p:attrNameLst>
                                          <p:attrName>fill.type</p:attrName>
                                        </p:attrNameLst>
                                      </p:cBhvr>
                                      <p:to>
                                        <p:strVal val="solid"/>
                                      </p:to>
                                    </p:set>
                                    <p:set>
                                      <p:cBhvr>
                                        <p:cTn id="42" dur="500" fill="hold"/>
                                        <p:tgtEl>
                                          <p:spTgt spid="6"/>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nodeType="withEffect">
                                  <p:stCondLst>
                                    <p:cond delay="0"/>
                                  </p:stCondLst>
                                  <p:childTnLst>
                                    <p:set>
                                      <p:cBhvr>
                                        <p:cTn id="52" dur="1" fill="hold">
                                          <p:stCondLst>
                                            <p:cond delay="0"/>
                                          </p:stCondLst>
                                        </p:cTn>
                                        <p:tgtEl>
                                          <p:spTgt spid="2050"/>
                                        </p:tgtEl>
                                        <p:attrNameLst>
                                          <p:attrName>style.visibility</p:attrName>
                                        </p:attrNameLst>
                                      </p:cBhvr>
                                      <p:to>
                                        <p:strVal val="visible"/>
                                      </p:to>
                                    </p:set>
                                    <p:animEffect transition="in" filter="fade">
                                      <p:cBhvr>
                                        <p:cTn id="5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6" grpId="2" animBg="1"/>
      <p:bldP spid="6" grpId="3" animBg="1"/>
      <p:bldP spid="19"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F3628A1-3E98-4A7C-8293-8A5E95FC113D}"/>
              </a:ext>
            </a:extLst>
          </p:cNvPr>
          <p:cNvSpPr txBox="1">
            <a:spLocks/>
          </p:cNvSpPr>
          <p:nvPr/>
        </p:nvSpPr>
        <p:spPr>
          <a:xfrm>
            <a:off x="969818" y="2235200"/>
            <a:ext cx="1025236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defRPr/>
            </a:pPr>
            <a:r>
              <a:rPr lang="en-US" sz="5400" dirty="0"/>
              <a:t>How can we get phase and compute 2D location with just amplitude?</a:t>
            </a:r>
          </a:p>
        </p:txBody>
      </p:sp>
    </p:spTree>
    <p:extLst>
      <p:ext uri="{BB962C8B-B14F-4D97-AF65-F5344CB8AC3E}">
        <p14:creationId xmlns:p14="http://schemas.microsoft.com/office/powerpoint/2010/main" val="1735546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8927-6D8E-425B-808A-1D3521E30910}"/>
              </a:ext>
            </a:extLst>
          </p:cNvPr>
          <p:cNvGrpSpPr/>
          <p:nvPr/>
        </p:nvGrpSpPr>
        <p:grpSpPr>
          <a:xfrm>
            <a:off x="880730" y="1046275"/>
            <a:ext cx="3733801" cy="3508045"/>
            <a:chOff x="4484228" y="2405061"/>
            <a:chExt cx="2183274" cy="2051269"/>
          </a:xfrm>
        </p:grpSpPr>
        <p:pic>
          <p:nvPicPr>
            <p:cNvPr id="5" name="Picture 4">
              <a:extLst>
                <a:ext uri="{FF2B5EF4-FFF2-40B4-BE49-F238E27FC236}">
                  <a16:creationId xmlns:a16="http://schemas.microsoft.com/office/drawing/2014/main" id="{C763CC09-CD05-486C-93F1-78E393B55869}"/>
                </a:ext>
              </a:extLst>
            </p:cNvPr>
            <p:cNvPicPr>
              <a:picLocks noChangeAspect="1"/>
            </p:cNvPicPr>
            <p:nvPr/>
          </p:nvPicPr>
          <p:blipFill rotWithShape="1">
            <a:blip r:embed="rId3">
              <a:extLst>
                <a:ext uri="{28A0092B-C50C-407E-A947-70E740481C1C}">
                  <a14:useLocalDpi xmlns:a14="http://schemas.microsoft.com/office/drawing/2010/main" val="0"/>
                </a:ext>
              </a:extLst>
            </a:blip>
            <a:srcRect t="37332" r="64129"/>
            <a:stretch/>
          </p:blipFill>
          <p:spPr>
            <a:xfrm>
              <a:off x="4484228" y="2552701"/>
              <a:ext cx="2183274" cy="1903629"/>
            </a:xfrm>
            <a:prstGeom prst="rect">
              <a:avLst/>
            </a:prstGeom>
          </p:spPr>
        </p:pic>
        <p:sp>
          <p:nvSpPr>
            <p:cNvPr id="6" name="Rectangle 5">
              <a:extLst>
                <a:ext uri="{FF2B5EF4-FFF2-40B4-BE49-F238E27FC236}">
                  <a16:creationId xmlns:a16="http://schemas.microsoft.com/office/drawing/2014/main" id="{A2B02079-67D0-4A78-88E6-02B14258A8FD}"/>
                </a:ext>
              </a:extLst>
            </p:cNvPr>
            <p:cNvSpPr/>
            <p:nvPr/>
          </p:nvSpPr>
          <p:spPr>
            <a:xfrm>
              <a:off x="6161651" y="2405061"/>
              <a:ext cx="505849" cy="295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B58937A-D734-45C5-A69E-F7BDAD85A1CB}"/>
              </a:ext>
            </a:extLst>
          </p:cNvPr>
          <p:cNvGrpSpPr/>
          <p:nvPr/>
        </p:nvGrpSpPr>
        <p:grpSpPr>
          <a:xfrm>
            <a:off x="4614530" y="1389779"/>
            <a:ext cx="6969135" cy="3415141"/>
            <a:chOff x="942975" y="3546261"/>
            <a:chExt cx="6198727" cy="3037612"/>
          </a:xfrm>
        </p:grpSpPr>
        <p:pic>
          <p:nvPicPr>
            <p:cNvPr id="4" name="Picture 3">
              <a:extLst>
                <a:ext uri="{FF2B5EF4-FFF2-40B4-BE49-F238E27FC236}">
                  <a16:creationId xmlns:a16="http://schemas.microsoft.com/office/drawing/2014/main" id="{BE88AC62-9029-4213-8F23-EFEF5D6A2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227" y="3546261"/>
              <a:ext cx="6086475" cy="3037612"/>
            </a:xfrm>
            <a:prstGeom prst="rect">
              <a:avLst/>
            </a:prstGeom>
          </p:spPr>
        </p:pic>
        <p:sp>
          <p:nvSpPr>
            <p:cNvPr id="8" name="Rectangle 7">
              <a:extLst>
                <a:ext uri="{FF2B5EF4-FFF2-40B4-BE49-F238E27FC236}">
                  <a16:creationId xmlns:a16="http://schemas.microsoft.com/office/drawing/2014/main" id="{F10F4142-78C4-4144-891F-D3F7B2AC5371}"/>
                </a:ext>
              </a:extLst>
            </p:cNvPr>
            <p:cNvSpPr/>
            <p:nvPr/>
          </p:nvSpPr>
          <p:spPr>
            <a:xfrm>
              <a:off x="942975" y="4924935"/>
              <a:ext cx="2733675" cy="1616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C35BE2-8F82-4E45-952D-2FEA6A281ADE}"/>
                </a:ext>
              </a:extLst>
            </p:cNvPr>
            <p:cNvSpPr/>
            <p:nvPr/>
          </p:nvSpPr>
          <p:spPr>
            <a:xfrm>
              <a:off x="942975" y="4676775"/>
              <a:ext cx="847725" cy="388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11FF6CEF-C783-4741-A278-7A51E9CBB029}"/>
              </a:ext>
            </a:extLst>
          </p:cNvPr>
          <p:cNvSpPr txBox="1">
            <a:spLocks/>
          </p:cNvSpPr>
          <p:nvPr/>
        </p:nvSpPr>
        <p:spPr>
          <a:xfrm>
            <a:off x="0" y="-41945"/>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latin typeface="+mj-lt"/>
                <a:ea typeface="+mj-ea"/>
                <a:cs typeface="+mj-cs"/>
              </a:rPr>
              <a:t>Extracting phase from amplitude</a:t>
            </a:r>
          </a:p>
        </p:txBody>
      </p:sp>
      <p:sp>
        <p:nvSpPr>
          <p:cNvPr id="14" name="TextBox 13">
            <a:extLst>
              <a:ext uri="{FF2B5EF4-FFF2-40B4-BE49-F238E27FC236}">
                <a16:creationId xmlns:a16="http://schemas.microsoft.com/office/drawing/2014/main" id="{E26CC624-D566-425F-8B53-C9DB0FF1256A}"/>
              </a:ext>
            </a:extLst>
          </p:cNvPr>
          <p:cNvSpPr txBox="1"/>
          <p:nvPr/>
        </p:nvSpPr>
        <p:spPr>
          <a:xfrm>
            <a:off x="1125898" y="4804920"/>
            <a:ext cx="9719311" cy="1838801"/>
          </a:xfrm>
          <a:prstGeom prst="roundRect">
            <a:avLst/>
          </a:prstGeom>
          <a:solidFill>
            <a:srgbClr val="0D0D0D">
              <a:alpha val="80000"/>
            </a:srgbClr>
          </a:solid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sz="3400" dirty="0">
                <a:solidFill>
                  <a:prstClr val="white"/>
                </a:solidFill>
                <a:latin typeface="+mj-lt"/>
                <a:ea typeface="Open Sans Light" panose="020B0306030504020204" pitchFamily="34" charset="0"/>
                <a:cs typeface="Open Sans Light" panose="020B0306030504020204" pitchFamily="34" charset="0"/>
              </a:rPr>
              <a:t>Addressing multipath:</a:t>
            </a:r>
          </a:p>
          <a:p>
            <a:pPr marL="514350" marR="0" lvl="0" indent="-514350" defTabSz="914400" rtl="0" eaLnBrk="1" fontAlgn="auto" latinLnBrk="0" hangingPunct="1">
              <a:lnSpc>
                <a:spcPct val="100000"/>
              </a:lnSpc>
              <a:spcBef>
                <a:spcPts val="0"/>
              </a:spcBef>
              <a:spcAft>
                <a:spcPts val="0"/>
              </a:spcAft>
              <a:buClrTx/>
              <a:buSzTx/>
              <a:buFontTx/>
              <a:buAutoNum type="arabicPeriod"/>
              <a:tabLst/>
              <a:defRPr/>
            </a:pPr>
            <a:r>
              <a:rPr lang="en-US" sz="3400" dirty="0">
                <a:solidFill>
                  <a:prstClr val="white"/>
                </a:solidFill>
                <a:latin typeface="+mj-lt"/>
                <a:ea typeface="Open Sans Light" panose="020B0306030504020204" pitchFamily="34" charset="0"/>
                <a:cs typeface="Open Sans Light" panose="020B0306030504020204" pitchFamily="34" charset="0"/>
              </a:rPr>
              <a:t>On a farm line of sight path is strongest</a:t>
            </a:r>
          </a:p>
          <a:p>
            <a:pPr marL="514350" marR="0" lvl="0" indent="-514350" defTabSz="914400" rtl="0" eaLnBrk="1" fontAlgn="auto" latinLnBrk="0" hangingPunct="1">
              <a:lnSpc>
                <a:spcPct val="100000"/>
              </a:lnSpc>
              <a:spcBef>
                <a:spcPts val="0"/>
              </a:spcBef>
              <a:spcAft>
                <a:spcPts val="0"/>
              </a:spcAft>
              <a:buClrTx/>
              <a:buSzTx/>
              <a:buFontTx/>
              <a:buAutoNum type="arabicPeriod"/>
              <a:tabLst/>
              <a:defRPr/>
            </a:pPr>
            <a:r>
              <a:rPr lang="en-US" sz="3400" dirty="0">
                <a:solidFill>
                  <a:prstClr val="white"/>
                </a:solidFill>
                <a:latin typeface="+mj-lt"/>
                <a:ea typeface="Open Sans Light" panose="020B0306030504020204" pitchFamily="34" charset="0"/>
                <a:cs typeface="Open Sans Light" panose="020B0306030504020204" pitchFamily="34" charset="0"/>
              </a:rPr>
              <a:t>Use multiple frequencies to reduce error</a:t>
            </a:r>
          </a:p>
        </p:txBody>
      </p:sp>
    </p:spTree>
    <p:extLst>
      <p:ext uri="{BB962C8B-B14F-4D97-AF65-F5344CB8AC3E}">
        <p14:creationId xmlns:p14="http://schemas.microsoft.com/office/powerpoint/2010/main" val="79524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75A25FF-1343-4BE4-B877-82E9FFFBC86C}"/>
              </a:ext>
            </a:extLst>
          </p:cNvPr>
          <p:cNvGrpSpPr/>
          <p:nvPr/>
        </p:nvGrpSpPr>
        <p:grpSpPr>
          <a:xfrm>
            <a:off x="6097402" y="1416489"/>
            <a:ext cx="5387800" cy="3471817"/>
            <a:chOff x="6182629" y="994990"/>
            <a:chExt cx="5387800" cy="3471817"/>
          </a:xfrm>
        </p:grpSpPr>
        <p:pic>
          <p:nvPicPr>
            <p:cNvPr id="7" name="Picture 6" descr="A close up of a logo&#10;&#10;Description automatically generated">
              <a:extLst>
                <a:ext uri="{FF2B5EF4-FFF2-40B4-BE49-F238E27FC236}">
                  <a16:creationId xmlns:a16="http://schemas.microsoft.com/office/drawing/2014/main" id="{568D0035-25E5-4E3F-9419-2505DD421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267" y="2839888"/>
              <a:ext cx="4946162" cy="1626919"/>
            </a:xfrm>
            <a:prstGeom prst="rect">
              <a:avLst/>
            </a:prstGeom>
          </p:spPr>
        </p:pic>
        <p:sp>
          <p:nvSpPr>
            <p:cNvPr id="16" name="TextBox 15">
              <a:extLst>
                <a:ext uri="{FF2B5EF4-FFF2-40B4-BE49-F238E27FC236}">
                  <a16:creationId xmlns:a16="http://schemas.microsoft.com/office/drawing/2014/main" id="{DD7261A9-DC66-471E-832C-1A825C48532B}"/>
                </a:ext>
              </a:extLst>
            </p:cNvPr>
            <p:cNvSpPr txBox="1"/>
            <p:nvPr/>
          </p:nvSpPr>
          <p:spPr>
            <a:xfrm>
              <a:off x="6182629" y="994990"/>
              <a:ext cx="2034681" cy="502702"/>
            </a:xfrm>
            <a:prstGeom prst="rect">
              <a:avLst/>
            </a:prstGeom>
            <a:noFill/>
          </p:spPr>
          <p:txBody>
            <a:bodyPr wrap="square" rtlCol="0">
              <a:spAutoFit/>
            </a:bodyPr>
            <a:lstStyle/>
            <a:p>
              <a:pPr algn="ctr">
                <a:lnSpc>
                  <a:spcPts val="3200"/>
                </a:lnSpc>
              </a:pPr>
              <a:r>
                <a:rPr lang="en-US" sz="3000" dirty="0">
                  <a:latin typeface="+mj-lt"/>
                </a:rPr>
                <a:t>2.25 m/s</a:t>
              </a:r>
            </a:p>
          </p:txBody>
        </p:sp>
        <p:cxnSp>
          <p:nvCxnSpPr>
            <p:cNvPr id="6" name="Straight Connector 5">
              <a:extLst>
                <a:ext uri="{FF2B5EF4-FFF2-40B4-BE49-F238E27FC236}">
                  <a16:creationId xmlns:a16="http://schemas.microsoft.com/office/drawing/2014/main" id="{A01E42A1-A035-43A5-AF3D-54778B9792C1}"/>
                </a:ext>
              </a:extLst>
            </p:cNvPr>
            <p:cNvCxnSpPr/>
            <p:nvPr/>
          </p:nvCxnSpPr>
          <p:spPr>
            <a:xfrm>
              <a:off x="6612004" y="1503864"/>
              <a:ext cx="929738" cy="0"/>
            </a:xfrm>
            <a:prstGeom prst="line">
              <a:avLst/>
            </a:prstGeom>
            <a:ln w="57150" cap="rnd">
              <a:solidFill>
                <a:srgbClr val="387DB8"/>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9069315-A068-4C42-A4AA-D0D14DEA8994}"/>
              </a:ext>
            </a:extLst>
          </p:cNvPr>
          <p:cNvGrpSpPr/>
          <p:nvPr/>
        </p:nvGrpSpPr>
        <p:grpSpPr>
          <a:xfrm>
            <a:off x="5233653" y="2014013"/>
            <a:ext cx="6640316" cy="4414489"/>
            <a:chOff x="5318880" y="1592514"/>
            <a:chExt cx="6640316" cy="4414489"/>
          </a:xfrm>
        </p:grpSpPr>
        <p:sp>
          <p:nvSpPr>
            <p:cNvPr id="14" name="TextBox 13">
              <a:extLst>
                <a:ext uri="{FF2B5EF4-FFF2-40B4-BE49-F238E27FC236}">
                  <a16:creationId xmlns:a16="http://schemas.microsoft.com/office/drawing/2014/main" id="{1ADD1C16-11A4-4408-9BFD-C45BC989B054}"/>
                </a:ext>
              </a:extLst>
            </p:cNvPr>
            <p:cNvSpPr txBox="1"/>
            <p:nvPr/>
          </p:nvSpPr>
          <p:spPr>
            <a:xfrm rot="16200000">
              <a:off x="3881191" y="3030203"/>
              <a:ext cx="3378080" cy="502702"/>
            </a:xfrm>
            <a:prstGeom prst="rect">
              <a:avLst/>
            </a:prstGeom>
            <a:noFill/>
          </p:spPr>
          <p:txBody>
            <a:bodyPr wrap="square" rtlCol="0">
              <a:spAutoFit/>
            </a:bodyPr>
            <a:lstStyle/>
            <a:p>
              <a:pPr algn="ctr">
                <a:lnSpc>
                  <a:spcPts val="3200"/>
                </a:lnSpc>
              </a:pPr>
              <a:r>
                <a:rPr lang="en-US" sz="3000" dirty="0">
                  <a:latin typeface="+mj-lt"/>
                </a:rPr>
                <a:t>Angular error (deg)</a:t>
              </a:r>
            </a:p>
          </p:txBody>
        </p:sp>
        <p:pic>
          <p:nvPicPr>
            <p:cNvPr id="5" name="Picture 4" descr="A close up of a logo&#10;&#10;Description automatically generated">
              <a:extLst>
                <a:ext uri="{FF2B5EF4-FFF2-40B4-BE49-F238E27FC236}">
                  <a16:creationId xmlns:a16="http://schemas.microsoft.com/office/drawing/2014/main" id="{D7335608-91B0-4C4A-A8AA-50E6FE427F97}"/>
                </a:ext>
              </a:extLst>
            </p:cNvPr>
            <p:cNvPicPr>
              <a:picLocks noChangeAspect="1"/>
            </p:cNvPicPr>
            <p:nvPr/>
          </p:nvPicPr>
          <p:blipFill rotWithShape="1">
            <a:blip r:embed="rId4">
              <a:extLst>
                <a:ext uri="{28A0092B-C50C-407E-A947-70E740481C1C}">
                  <a14:useLocalDpi xmlns:a14="http://schemas.microsoft.com/office/drawing/2010/main" val="0"/>
                </a:ext>
              </a:extLst>
            </a:blip>
            <a:srcRect l="9691" b="26446"/>
            <a:stretch/>
          </p:blipFill>
          <p:spPr>
            <a:xfrm>
              <a:off x="6333474" y="1741358"/>
              <a:ext cx="5456178" cy="3187094"/>
            </a:xfrm>
            <a:prstGeom prst="rect">
              <a:avLst/>
            </a:prstGeom>
          </p:spPr>
        </p:pic>
        <p:sp>
          <p:nvSpPr>
            <p:cNvPr id="2" name="TextBox 1">
              <a:extLst>
                <a:ext uri="{FF2B5EF4-FFF2-40B4-BE49-F238E27FC236}">
                  <a16:creationId xmlns:a16="http://schemas.microsoft.com/office/drawing/2014/main" id="{7031A5F7-446B-499C-8EA9-6E0DF51996A1}"/>
                </a:ext>
              </a:extLst>
            </p:cNvPr>
            <p:cNvSpPr txBox="1"/>
            <p:nvPr/>
          </p:nvSpPr>
          <p:spPr>
            <a:xfrm>
              <a:off x="5576362" y="1741358"/>
              <a:ext cx="757112" cy="3375283"/>
            </a:xfrm>
            <a:prstGeom prst="rect">
              <a:avLst/>
            </a:prstGeom>
            <a:noFill/>
          </p:spPr>
          <p:txBody>
            <a:bodyPr wrap="square" rtlCol="0">
              <a:spAutoFit/>
            </a:bodyPr>
            <a:lstStyle/>
            <a:p>
              <a:pPr algn="r">
                <a:lnSpc>
                  <a:spcPts val="3200"/>
                </a:lnSpc>
              </a:pPr>
              <a:r>
                <a:rPr lang="en-US" sz="3000" dirty="0">
                  <a:latin typeface="+mj-lt"/>
                </a:rPr>
                <a:t>14</a:t>
              </a:r>
            </a:p>
            <a:p>
              <a:pPr algn="r">
                <a:lnSpc>
                  <a:spcPts val="3200"/>
                </a:lnSpc>
              </a:pPr>
              <a:r>
                <a:rPr lang="en-US" sz="3000" dirty="0">
                  <a:latin typeface="+mj-lt"/>
                </a:rPr>
                <a:t>12</a:t>
              </a:r>
            </a:p>
            <a:p>
              <a:pPr algn="r">
                <a:lnSpc>
                  <a:spcPts val="3200"/>
                </a:lnSpc>
              </a:pPr>
              <a:r>
                <a:rPr lang="en-US" sz="3000" dirty="0">
                  <a:latin typeface="+mj-lt"/>
                </a:rPr>
                <a:t>10</a:t>
              </a:r>
            </a:p>
            <a:p>
              <a:pPr algn="r">
                <a:lnSpc>
                  <a:spcPts val="3200"/>
                </a:lnSpc>
              </a:pPr>
              <a:r>
                <a:rPr lang="en-US" sz="3000" dirty="0">
                  <a:latin typeface="+mj-lt"/>
                </a:rPr>
                <a:t>8</a:t>
              </a:r>
            </a:p>
            <a:p>
              <a:pPr algn="r">
                <a:lnSpc>
                  <a:spcPts val="3200"/>
                </a:lnSpc>
              </a:pPr>
              <a:r>
                <a:rPr lang="en-US" sz="3000" dirty="0">
                  <a:latin typeface="+mj-lt"/>
                </a:rPr>
                <a:t>6</a:t>
              </a:r>
            </a:p>
            <a:p>
              <a:pPr algn="r">
                <a:lnSpc>
                  <a:spcPts val="3200"/>
                </a:lnSpc>
              </a:pPr>
              <a:r>
                <a:rPr lang="en-US" sz="3000" dirty="0">
                  <a:latin typeface="+mj-lt"/>
                </a:rPr>
                <a:t>4</a:t>
              </a:r>
            </a:p>
            <a:p>
              <a:pPr algn="r">
                <a:lnSpc>
                  <a:spcPts val="3200"/>
                </a:lnSpc>
              </a:pPr>
              <a:r>
                <a:rPr lang="en-US" sz="3000" dirty="0">
                  <a:latin typeface="+mj-lt"/>
                </a:rPr>
                <a:t>2</a:t>
              </a:r>
            </a:p>
            <a:p>
              <a:pPr algn="r">
                <a:lnSpc>
                  <a:spcPts val="3200"/>
                </a:lnSpc>
              </a:pPr>
              <a:r>
                <a:rPr lang="en-US" sz="3000" dirty="0">
                  <a:latin typeface="+mj-lt"/>
                </a:rPr>
                <a:t>0</a:t>
              </a:r>
            </a:p>
          </p:txBody>
        </p:sp>
        <p:sp>
          <p:nvSpPr>
            <p:cNvPr id="3" name="TextBox 2">
              <a:extLst>
                <a:ext uri="{FF2B5EF4-FFF2-40B4-BE49-F238E27FC236}">
                  <a16:creationId xmlns:a16="http://schemas.microsoft.com/office/drawing/2014/main" id="{0EE93417-0381-4179-B357-3C7AA0A49916}"/>
                </a:ext>
              </a:extLst>
            </p:cNvPr>
            <p:cNvSpPr txBox="1"/>
            <p:nvPr/>
          </p:nvSpPr>
          <p:spPr>
            <a:xfrm>
              <a:off x="6396696" y="4928452"/>
              <a:ext cx="5562500" cy="584775"/>
            </a:xfrm>
            <a:prstGeom prst="rect">
              <a:avLst/>
            </a:prstGeom>
            <a:noFill/>
          </p:spPr>
          <p:txBody>
            <a:bodyPr wrap="square" rtlCol="0">
              <a:spAutoFit/>
            </a:bodyPr>
            <a:lstStyle/>
            <a:p>
              <a:r>
                <a:rPr lang="en-US" sz="3200" dirty="0">
                  <a:latin typeface="+mj-lt"/>
                </a:rPr>
                <a:t>10   20   30   40   50   60   70   80</a:t>
              </a:r>
            </a:p>
          </p:txBody>
        </p:sp>
        <p:sp>
          <p:nvSpPr>
            <p:cNvPr id="12" name="TextBox 11">
              <a:extLst>
                <a:ext uri="{FF2B5EF4-FFF2-40B4-BE49-F238E27FC236}">
                  <a16:creationId xmlns:a16="http://schemas.microsoft.com/office/drawing/2014/main" id="{782D896D-568D-4BDB-B79A-4C66F9EDBCAC}"/>
                </a:ext>
              </a:extLst>
            </p:cNvPr>
            <p:cNvSpPr txBox="1"/>
            <p:nvPr/>
          </p:nvSpPr>
          <p:spPr>
            <a:xfrm>
              <a:off x="8160605" y="5504301"/>
              <a:ext cx="2034681" cy="502702"/>
            </a:xfrm>
            <a:prstGeom prst="rect">
              <a:avLst/>
            </a:prstGeom>
            <a:noFill/>
          </p:spPr>
          <p:txBody>
            <a:bodyPr wrap="square" rtlCol="0">
              <a:spAutoFit/>
            </a:bodyPr>
            <a:lstStyle/>
            <a:p>
              <a:pPr algn="ctr">
                <a:lnSpc>
                  <a:spcPts val="3200"/>
                </a:lnSpc>
              </a:pPr>
              <a:r>
                <a:rPr lang="en-US" sz="3000" dirty="0">
                  <a:latin typeface="+mj-lt"/>
                </a:rPr>
                <a:t>Range (m)</a:t>
              </a:r>
            </a:p>
          </p:txBody>
        </p:sp>
      </p:grpSp>
      <p:grpSp>
        <p:nvGrpSpPr>
          <p:cNvPr id="30" name="Group 29">
            <a:extLst>
              <a:ext uri="{FF2B5EF4-FFF2-40B4-BE49-F238E27FC236}">
                <a16:creationId xmlns:a16="http://schemas.microsoft.com/office/drawing/2014/main" id="{32888E8E-10F8-47B7-A75B-8F4B43D30171}"/>
              </a:ext>
            </a:extLst>
          </p:cNvPr>
          <p:cNvGrpSpPr/>
          <p:nvPr/>
        </p:nvGrpSpPr>
        <p:grpSpPr>
          <a:xfrm>
            <a:off x="6526777" y="1422661"/>
            <a:ext cx="4946162" cy="3670379"/>
            <a:chOff x="6612004" y="1001162"/>
            <a:chExt cx="4946162" cy="3670379"/>
          </a:xfrm>
        </p:grpSpPr>
        <p:pic>
          <p:nvPicPr>
            <p:cNvPr id="11" name="Picture 10" descr="A picture containing object, clock&#10;&#10;Description automatically generated">
              <a:extLst>
                <a:ext uri="{FF2B5EF4-FFF2-40B4-BE49-F238E27FC236}">
                  <a16:creationId xmlns:a16="http://schemas.microsoft.com/office/drawing/2014/main" id="{194F2797-1797-4488-A8F8-3ADCDFCC8B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2004" y="3404343"/>
              <a:ext cx="4946162" cy="1267198"/>
            </a:xfrm>
            <a:prstGeom prst="rect">
              <a:avLst/>
            </a:prstGeom>
          </p:spPr>
        </p:pic>
        <p:sp>
          <p:nvSpPr>
            <p:cNvPr id="18" name="TextBox 17">
              <a:extLst>
                <a:ext uri="{FF2B5EF4-FFF2-40B4-BE49-F238E27FC236}">
                  <a16:creationId xmlns:a16="http://schemas.microsoft.com/office/drawing/2014/main" id="{98486DDD-5255-4571-A93E-119FF71EE92F}"/>
                </a:ext>
              </a:extLst>
            </p:cNvPr>
            <p:cNvSpPr txBox="1"/>
            <p:nvPr/>
          </p:nvSpPr>
          <p:spPr>
            <a:xfrm>
              <a:off x="8160605" y="1001162"/>
              <a:ext cx="2034681" cy="502702"/>
            </a:xfrm>
            <a:prstGeom prst="rect">
              <a:avLst/>
            </a:prstGeom>
            <a:noFill/>
          </p:spPr>
          <p:txBody>
            <a:bodyPr wrap="square" rtlCol="0">
              <a:spAutoFit/>
            </a:bodyPr>
            <a:lstStyle/>
            <a:p>
              <a:pPr algn="ctr">
                <a:lnSpc>
                  <a:spcPts val="3200"/>
                </a:lnSpc>
              </a:pPr>
              <a:r>
                <a:rPr lang="en-US" sz="3000" dirty="0">
                  <a:latin typeface="+mj-lt"/>
                </a:rPr>
                <a:t>3.3 m/s</a:t>
              </a:r>
            </a:p>
          </p:txBody>
        </p:sp>
        <p:cxnSp>
          <p:nvCxnSpPr>
            <p:cNvPr id="20" name="Straight Connector 19">
              <a:extLst>
                <a:ext uri="{FF2B5EF4-FFF2-40B4-BE49-F238E27FC236}">
                  <a16:creationId xmlns:a16="http://schemas.microsoft.com/office/drawing/2014/main" id="{4D2FE7E8-736D-4C23-BBD4-D89E2F0DAA50}"/>
                </a:ext>
              </a:extLst>
            </p:cNvPr>
            <p:cNvCxnSpPr/>
            <p:nvPr/>
          </p:nvCxnSpPr>
          <p:spPr>
            <a:xfrm>
              <a:off x="8632479" y="1491373"/>
              <a:ext cx="929738" cy="0"/>
            </a:xfrm>
            <a:prstGeom prst="line">
              <a:avLst/>
            </a:prstGeom>
            <a:ln w="57150" cap="rnd">
              <a:solidFill>
                <a:srgbClr val="B10508"/>
              </a:solidFill>
            </a:ln>
          </p:spPr>
          <p:style>
            <a:lnRef idx="1">
              <a:schemeClr val="accent1"/>
            </a:lnRef>
            <a:fillRef idx="0">
              <a:schemeClr val="accent1"/>
            </a:fillRef>
            <a:effectRef idx="0">
              <a:schemeClr val="accent1"/>
            </a:effectRef>
            <a:fontRef idx="minor">
              <a:schemeClr val="tx1"/>
            </a:fontRef>
          </p:style>
        </p:cxnSp>
      </p:grpSp>
      <p:pic>
        <p:nvPicPr>
          <p:cNvPr id="27" name="Picture 26" descr="A picture containing train, riding&#10;&#10;Description automatically generated">
            <a:extLst>
              <a:ext uri="{FF2B5EF4-FFF2-40B4-BE49-F238E27FC236}">
                <a16:creationId xmlns:a16="http://schemas.microsoft.com/office/drawing/2014/main" id="{7EFDEA9B-FB21-4369-8D3E-A0A2EFD552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127" y="1416489"/>
            <a:ext cx="4814065" cy="4814065"/>
          </a:xfrm>
          <a:prstGeom prst="rect">
            <a:avLst/>
          </a:prstGeom>
        </p:spPr>
      </p:pic>
      <p:grpSp>
        <p:nvGrpSpPr>
          <p:cNvPr id="31" name="Group 30">
            <a:extLst>
              <a:ext uri="{FF2B5EF4-FFF2-40B4-BE49-F238E27FC236}">
                <a16:creationId xmlns:a16="http://schemas.microsoft.com/office/drawing/2014/main" id="{59969282-9B7E-4AFF-B0AE-9732D2ADF679}"/>
              </a:ext>
            </a:extLst>
          </p:cNvPr>
          <p:cNvGrpSpPr/>
          <p:nvPr/>
        </p:nvGrpSpPr>
        <p:grpSpPr>
          <a:xfrm>
            <a:off x="6526777" y="1404355"/>
            <a:ext cx="5375096" cy="3451440"/>
            <a:chOff x="6612004" y="982856"/>
            <a:chExt cx="5375096" cy="3451440"/>
          </a:xfrm>
        </p:grpSpPr>
        <p:pic>
          <p:nvPicPr>
            <p:cNvPr id="15" name="Picture 14" descr="A close up of a logo&#10;&#10;Description automatically generated">
              <a:extLst>
                <a:ext uri="{FF2B5EF4-FFF2-40B4-BE49-F238E27FC236}">
                  <a16:creationId xmlns:a16="http://schemas.microsoft.com/office/drawing/2014/main" id="{50894516-2439-4F6A-A8FD-2584E79214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2004" y="3281554"/>
              <a:ext cx="4946162" cy="1152742"/>
            </a:xfrm>
            <a:prstGeom prst="rect">
              <a:avLst/>
            </a:prstGeom>
          </p:spPr>
        </p:pic>
        <p:sp>
          <p:nvSpPr>
            <p:cNvPr id="19" name="TextBox 18">
              <a:extLst>
                <a:ext uri="{FF2B5EF4-FFF2-40B4-BE49-F238E27FC236}">
                  <a16:creationId xmlns:a16="http://schemas.microsoft.com/office/drawing/2014/main" id="{D7B853A3-CD6A-4B02-A65D-D68BFFFC42A0}"/>
                </a:ext>
              </a:extLst>
            </p:cNvPr>
            <p:cNvSpPr txBox="1"/>
            <p:nvPr/>
          </p:nvSpPr>
          <p:spPr>
            <a:xfrm>
              <a:off x="9952419" y="982856"/>
              <a:ext cx="2034681" cy="502702"/>
            </a:xfrm>
            <a:prstGeom prst="rect">
              <a:avLst/>
            </a:prstGeom>
            <a:noFill/>
          </p:spPr>
          <p:txBody>
            <a:bodyPr wrap="square" rtlCol="0">
              <a:spAutoFit/>
            </a:bodyPr>
            <a:lstStyle/>
            <a:p>
              <a:pPr algn="ctr">
                <a:lnSpc>
                  <a:spcPts val="3200"/>
                </a:lnSpc>
              </a:pPr>
              <a:r>
                <a:rPr lang="en-US" sz="3000" dirty="0">
                  <a:latin typeface="+mj-lt"/>
                </a:rPr>
                <a:t>9.1 m/s</a:t>
              </a:r>
            </a:p>
          </p:txBody>
        </p:sp>
        <p:cxnSp>
          <p:nvCxnSpPr>
            <p:cNvPr id="21" name="Straight Connector 20">
              <a:extLst>
                <a:ext uri="{FF2B5EF4-FFF2-40B4-BE49-F238E27FC236}">
                  <a16:creationId xmlns:a16="http://schemas.microsoft.com/office/drawing/2014/main" id="{BD1029D3-A63B-411C-A611-AEE0AC796B47}"/>
                </a:ext>
              </a:extLst>
            </p:cNvPr>
            <p:cNvCxnSpPr/>
            <p:nvPr/>
          </p:nvCxnSpPr>
          <p:spPr>
            <a:xfrm>
              <a:off x="10497769" y="1494280"/>
              <a:ext cx="929738" cy="0"/>
            </a:xfrm>
            <a:prstGeom prst="line">
              <a:avLst/>
            </a:prstGeom>
            <a:ln w="57150" cap="rnd">
              <a:solidFill>
                <a:srgbClr val="009464"/>
              </a:solidFill>
            </a:ln>
          </p:spPr>
          <p:style>
            <a:lnRef idx="1">
              <a:schemeClr val="accent1"/>
            </a:lnRef>
            <a:fillRef idx="0">
              <a:schemeClr val="accent1"/>
            </a:fillRef>
            <a:effectRef idx="0">
              <a:schemeClr val="accent1"/>
            </a:effectRef>
            <a:fontRef idx="minor">
              <a:schemeClr val="tx1"/>
            </a:fontRef>
          </p:style>
        </p:cxnSp>
      </p:grpSp>
      <p:sp>
        <p:nvSpPr>
          <p:cNvPr id="24" name="Title 1">
            <a:extLst>
              <a:ext uri="{FF2B5EF4-FFF2-40B4-BE49-F238E27FC236}">
                <a16:creationId xmlns:a16="http://schemas.microsoft.com/office/drawing/2014/main" id="{AD24A66A-AFB4-455C-8809-3BF40AD7A936}"/>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bg1"/>
                </a:solidFill>
                <a:effectLst/>
                <a:uLnTx/>
                <a:uFillTx/>
                <a:ea typeface="+mj-ea"/>
                <a:cs typeface="+mj-cs"/>
              </a:rPr>
              <a:t>Evaluating localization accuracy</a:t>
            </a:r>
          </a:p>
        </p:txBody>
      </p:sp>
    </p:spTree>
    <p:extLst>
      <p:ext uri="{BB962C8B-B14F-4D97-AF65-F5344CB8AC3E}">
        <p14:creationId xmlns:p14="http://schemas.microsoft.com/office/powerpoint/2010/main" val="20492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456965-A983-45A8-8286-8F6E18BD0C0C}"/>
              </a:ext>
            </a:extLst>
          </p:cNvPr>
          <p:cNvPicPr>
            <a:picLocks noChangeAspect="1"/>
          </p:cNvPicPr>
          <p:nvPr/>
        </p:nvPicPr>
        <p:blipFill rotWithShape="1">
          <a:blip r:embed="rId3"/>
          <a:srcRect l="23520" t="22799" r="67139" b="59887"/>
          <a:stretch/>
        </p:blipFill>
        <p:spPr>
          <a:xfrm>
            <a:off x="290944" y="1275199"/>
            <a:ext cx="4946439" cy="5156773"/>
          </a:xfrm>
          <a:prstGeom prst="rect">
            <a:avLst/>
          </a:prstGeom>
        </p:spPr>
      </p:pic>
      <p:sp>
        <p:nvSpPr>
          <p:cNvPr id="5" name="Title 1">
            <a:extLst>
              <a:ext uri="{FF2B5EF4-FFF2-40B4-BE49-F238E27FC236}">
                <a16:creationId xmlns:a16="http://schemas.microsoft.com/office/drawing/2014/main" id="{C7F4E46C-91E7-42D7-8973-5D17994C9F70}"/>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000" dirty="0">
                <a:solidFill>
                  <a:prstClr val="white"/>
                </a:solidFill>
                <a:ea typeface="Open Sans Light" panose="020B0306030504020204" pitchFamily="34" charset="0"/>
                <a:cs typeface="Open Sans Light" panose="020B0306030504020204" pitchFamily="34" charset="0"/>
              </a:rPr>
              <a:t>Evaluation</a:t>
            </a:r>
            <a:endParaRPr kumimoji="0" lang="en-US" sz="4000" b="0"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6" name="Rectangle: Rounded Corners 5">
            <a:extLst>
              <a:ext uri="{FF2B5EF4-FFF2-40B4-BE49-F238E27FC236}">
                <a16:creationId xmlns:a16="http://schemas.microsoft.com/office/drawing/2014/main" id="{5F77FC07-5B48-471B-8191-EDE9BF26BAFD}"/>
              </a:ext>
            </a:extLst>
          </p:cNvPr>
          <p:cNvSpPr/>
          <p:nvPr/>
        </p:nvSpPr>
        <p:spPr>
          <a:xfrm>
            <a:off x="5237382" y="1671493"/>
            <a:ext cx="6663673" cy="4417579"/>
          </a:xfrm>
          <a:prstGeom prst="roundRect">
            <a:avLst>
              <a:gd name="adj" fmla="val 10953"/>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a:solidFill>
                  <a:schemeClr val="bg1"/>
                </a:solidFill>
                <a:latin typeface="+mj-lt"/>
              </a:rPr>
              <a:t> System benchmarks</a:t>
            </a:r>
          </a:p>
          <a:p>
            <a:endParaRPr lang="en-US" dirty="0">
              <a:solidFill>
                <a:schemeClr val="bg1"/>
              </a:solidFill>
              <a:latin typeface="+mj-lt"/>
            </a:endParaRPr>
          </a:p>
          <a:p>
            <a:pPr marL="457200" indent="-457200">
              <a:buFont typeface="Arial" panose="020B0604020202020204" pitchFamily="34" charset="0"/>
              <a:buChar char="•"/>
            </a:pPr>
            <a:r>
              <a:rPr lang="en-US" sz="3200" dirty="0">
                <a:latin typeface="+mj-lt"/>
              </a:rPr>
              <a:t>Stores up to </a:t>
            </a:r>
            <a:r>
              <a:rPr lang="en-US" sz="3200" dirty="0">
                <a:solidFill>
                  <a:schemeClr val="accent6"/>
                </a:solidFill>
                <a:latin typeface="+mj-lt"/>
              </a:rPr>
              <a:t>8000</a:t>
            </a:r>
            <a:r>
              <a:rPr lang="en-US" sz="3200" dirty="0">
                <a:latin typeface="+mj-lt"/>
              </a:rPr>
              <a:t> location and humidity sensor data pairs</a:t>
            </a:r>
          </a:p>
          <a:p>
            <a:endParaRPr lang="en-US" sz="800" dirty="0">
              <a:latin typeface="+mj-lt"/>
            </a:endParaRPr>
          </a:p>
          <a:p>
            <a:pPr marL="457200" indent="-457200">
              <a:buFont typeface="Arial" panose="020B0604020202020204" pitchFamily="34" charset="0"/>
              <a:buChar char="•"/>
            </a:pPr>
            <a:r>
              <a:rPr lang="en-US" sz="3200" dirty="0">
                <a:latin typeface="+mj-lt"/>
              </a:rPr>
              <a:t>Battery life of </a:t>
            </a:r>
            <a:r>
              <a:rPr lang="en-US" sz="3200" dirty="0">
                <a:solidFill>
                  <a:schemeClr val="accent6"/>
                </a:solidFill>
                <a:latin typeface="+mj-lt"/>
              </a:rPr>
              <a:t>7 </a:t>
            </a:r>
            <a:r>
              <a:rPr lang="en-US" sz="3200" dirty="0" err="1">
                <a:solidFill>
                  <a:schemeClr val="accent6"/>
                </a:solidFill>
                <a:latin typeface="+mj-lt"/>
              </a:rPr>
              <a:t>hrs</a:t>
            </a:r>
            <a:r>
              <a:rPr lang="en-US" sz="3200" dirty="0">
                <a:latin typeface="+mj-lt"/>
              </a:rPr>
              <a:t> sampling </a:t>
            </a:r>
            <a:br>
              <a:rPr lang="en-US" sz="3200" dirty="0">
                <a:latin typeface="+mj-lt"/>
              </a:rPr>
            </a:br>
            <a:r>
              <a:rPr lang="en-US" sz="3200" dirty="0">
                <a:latin typeface="+mj-lt"/>
              </a:rPr>
              <a:t>every </a:t>
            </a:r>
            <a:r>
              <a:rPr lang="en-US" sz="3200" dirty="0">
                <a:solidFill>
                  <a:schemeClr val="accent6"/>
                </a:solidFill>
                <a:latin typeface="+mj-lt"/>
              </a:rPr>
              <a:t>4 s</a:t>
            </a:r>
          </a:p>
          <a:p>
            <a:r>
              <a:rPr lang="en-US" sz="800" dirty="0">
                <a:latin typeface="+mj-lt"/>
              </a:rPr>
              <a:t> </a:t>
            </a:r>
          </a:p>
          <a:p>
            <a:pPr marL="457200" indent="-457200">
              <a:buFont typeface="Arial" panose="020B0604020202020204" pitchFamily="34" charset="0"/>
              <a:buChar char="•"/>
            </a:pPr>
            <a:r>
              <a:rPr lang="en-US" sz="3200" dirty="0">
                <a:latin typeface="+mj-lt"/>
              </a:rPr>
              <a:t>Harvester can recharge battery in a hive in </a:t>
            </a:r>
            <a:r>
              <a:rPr lang="en-US" sz="3200" dirty="0">
                <a:solidFill>
                  <a:schemeClr val="accent6"/>
                </a:solidFill>
                <a:latin typeface="+mj-lt"/>
              </a:rPr>
              <a:t>6 </a:t>
            </a:r>
            <a:r>
              <a:rPr lang="en-US" sz="3200" dirty="0" err="1">
                <a:solidFill>
                  <a:schemeClr val="accent6"/>
                </a:solidFill>
                <a:latin typeface="+mj-lt"/>
              </a:rPr>
              <a:t>hrs</a:t>
            </a:r>
            <a:endParaRPr lang="en-US" sz="3200" dirty="0">
              <a:latin typeface="+mj-lt"/>
            </a:endParaRPr>
          </a:p>
          <a:p>
            <a:pPr algn="ctr"/>
            <a:endParaRPr lang="en-US" sz="3200" dirty="0">
              <a:latin typeface="+mj-lt"/>
            </a:endParaRPr>
          </a:p>
        </p:txBody>
      </p:sp>
      <p:cxnSp>
        <p:nvCxnSpPr>
          <p:cNvPr id="10" name="Straight Connector 9">
            <a:extLst>
              <a:ext uri="{FF2B5EF4-FFF2-40B4-BE49-F238E27FC236}">
                <a16:creationId xmlns:a16="http://schemas.microsoft.com/office/drawing/2014/main" id="{38BC5161-7839-470F-80FC-65D9178A8011}"/>
              </a:ext>
            </a:extLst>
          </p:cNvPr>
          <p:cNvCxnSpPr/>
          <p:nvPr/>
        </p:nvCxnSpPr>
        <p:spPr>
          <a:xfrm>
            <a:off x="5237383" y="2514600"/>
            <a:ext cx="619261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173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4F11078-691F-4F2B-BBF0-A19860F57245}"/>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000" dirty="0">
                <a:solidFill>
                  <a:prstClr val="white"/>
                </a:solidFill>
                <a:ea typeface="Open Sans Light" panose="020B0306030504020204" pitchFamily="34" charset="0"/>
                <a:cs typeface="Open Sans Light" panose="020B0306030504020204" pitchFamily="34" charset="0"/>
              </a:rPr>
              <a:t>Contributions</a:t>
            </a:r>
            <a:endParaRPr kumimoji="0" lang="en-US" sz="4000" b="0"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8" name="Content Placeholder 2">
            <a:extLst>
              <a:ext uri="{FF2B5EF4-FFF2-40B4-BE49-F238E27FC236}">
                <a16:creationId xmlns:a16="http://schemas.microsoft.com/office/drawing/2014/main" id="{EC2453A9-723D-42E5-BCF7-968DEA30ED01}"/>
              </a:ext>
            </a:extLst>
          </p:cNvPr>
          <p:cNvSpPr>
            <a:spLocks noGrp="1"/>
          </p:cNvSpPr>
          <p:nvPr>
            <p:ph idx="1"/>
          </p:nvPr>
        </p:nvSpPr>
        <p:spPr/>
        <p:txBody>
          <a:bodyPr>
            <a:normAutofit/>
          </a:bodyPr>
          <a:lstStyle/>
          <a:p>
            <a:r>
              <a:rPr lang="en-US" sz="3600" dirty="0">
                <a:latin typeface="+mj-lt"/>
              </a:rPr>
              <a:t>Insects can be used to carry general purpose sensors</a:t>
            </a:r>
          </a:p>
          <a:p>
            <a:pPr marL="0" indent="0">
              <a:buNone/>
            </a:pPr>
            <a:endParaRPr lang="en-US" sz="3600" dirty="0">
              <a:latin typeface="+mj-lt"/>
            </a:endParaRPr>
          </a:p>
          <a:p>
            <a:r>
              <a:rPr lang="en-US" sz="3600" dirty="0">
                <a:latin typeface="+mj-lt"/>
              </a:rPr>
              <a:t>Novel low power self-localization technique </a:t>
            </a:r>
          </a:p>
          <a:p>
            <a:pPr marL="0" indent="0">
              <a:buNone/>
            </a:pPr>
            <a:endParaRPr lang="en-US" sz="3600" dirty="0">
              <a:latin typeface="+mj-lt"/>
            </a:endParaRPr>
          </a:p>
          <a:p>
            <a:r>
              <a:rPr lang="en-US" sz="3600" dirty="0">
                <a:latin typeface="+mj-lt"/>
              </a:rPr>
              <a:t>Light-weight programmable platform for computing, communication and sensing </a:t>
            </a:r>
          </a:p>
          <a:p>
            <a:endParaRPr lang="en-US" sz="3600" dirty="0">
              <a:latin typeface="+mj-lt"/>
            </a:endParaRPr>
          </a:p>
        </p:txBody>
      </p:sp>
    </p:spTree>
    <p:extLst>
      <p:ext uri="{BB962C8B-B14F-4D97-AF65-F5344CB8AC3E}">
        <p14:creationId xmlns:p14="http://schemas.microsoft.com/office/powerpoint/2010/main" val="2112215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4F11078-691F-4F2B-BBF0-A19860F57245}"/>
              </a:ext>
            </a:extLst>
          </p:cNvPr>
          <p:cNvSpPr txBox="1">
            <a:spLocks/>
          </p:cNvSpPr>
          <p:nvPr/>
        </p:nvSpPr>
        <p:spPr>
          <a:xfrm>
            <a:off x="0" y="0"/>
            <a:ext cx="12192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000" dirty="0">
                <a:solidFill>
                  <a:prstClr val="white"/>
                </a:solidFill>
                <a:ea typeface="Open Sans Light" panose="020B0306030504020204" pitchFamily="34" charset="0"/>
                <a:cs typeface="Open Sans Light" panose="020B0306030504020204" pitchFamily="34" charset="0"/>
              </a:rPr>
              <a:t>What’s next?</a:t>
            </a:r>
            <a:endParaRPr kumimoji="0" lang="en-US" sz="4000" b="0" i="0" u="none" strike="noStrike" kern="1200" cap="none" spc="0" normalizeH="0" baseline="0" noProof="0" dirty="0">
              <a:ln>
                <a:noFill/>
              </a:ln>
              <a:solidFill>
                <a:prstClr val="white"/>
              </a:solidFill>
              <a:effectLst/>
              <a:uLnTx/>
              <a:uFillTx/>
              <a:ea typeface="Open Sans Light" panose="020B0306030504020204" pitchFamily="34" charset="0"/>
              <a:cs typeface="Open Sans Light" panose="020B0306030504020204" pitchFamily="34" charset="0"/>
            </a:endParaRPr>
          </a:p>
        </p:txBody>
      </p:sp>
      <p:sp>
        <p:nvSpPr>
          <p:cNvPr id="8" name="Content Placeholder 2">
            <a:extLst>
              <a:ext uri="{FF2B5EF4-FFF2-40B4-BE49-F238E27FC236}">
                <a16:creationId xmlns:a16="http://schemas.microsoft.com/office/drawing/2014/main" id="{EC2453A9-723D-42E5-BCF7-968DEA30ED01}"/>
              </a:ext>
            </a:extLst>
          </p:cNvPr>
          <p:cNvSpPr>
            <a:spLocks noGrp="1"/>
          </p:cNvSpPr>
          <p:nvPr>
            <p:ph idx="1"/>
          </p:nvPr>
        </p:nvSpPr>
        <p:spPr/>
        <p:txBody>
          <a:bodyPr>
            <a:normAutofit/>
          </a:bodyPr>
          <a:lstStyle/>
          <a:p>
            <a:r>
              <a:rPr lang="en-US" sz="3600" dirty="0">
                <a:latin typeface="+mj-lt"/>
              </a:rPr>
              <a:t> What other sensors can we use?</a:t>
            </a:r>
          </a:p>
          <a:p>
            <a:pPr marL="0" indent="0">
              <a:buNone/>
            </a:pPr>
            <a:endParaRPr lang="en-US" sz="3600" dirty="0">
              <a:latin typeface="+mj-lt"/>
            </a:endParaRPr>
          </a:p>
          <a:p>
            <a:r>
              <a:rPr lang="en-US" sz="3600" dirty="0">
                <a:latin typeface="+mj-lt"/>
              </a:rPr>
              <a:t> Can we stream sensor data in real time?</a:t>
            </a:r>
          </a:p>
          <a:p>
            <a:pPr marL="0" indent="0">
              <a:buNone/>
            </a:pPr>
            <a:endParaRPr lang="en-US" sz="3600" dirty="0">
              <a:latin typeface="+mj-lt"/>
            </a:endParaRPr>
          </a:p>
          <a:p>
            <a:r>
              <a:rPr lang="en-US" sz="3600" dirty="0">
                <a:latin typeface="+mj-lt"/>
              </a:rPr>
              <a:t> Can we use live insects to build bio-hybrid robots?</a:t>
            </a:r>
          </a:p>
          <a:p>
            <a:pPr marL="0" indent="0">
              <a:buNone/>
            </a:pPr>
            <a:endParaRPr lang="en-US" sz="3600" dirty="0">
              <a:latin typeface="+mj-lt"/>
            </a:endParaRPr>
          </a:p>
          <a:p>
            <a:r>
              <a:rPr lang="en-US" sz="3600" dirty="0">
                <a:latin typeface="+mj-lt"/>
              </a:rPr>
              <a:t> Can we use these technologies to better study insects?</a:t>
            </a:r>
          </a:p>
          <a:p>
            <a:endParaRPr lang="en-US" sz="3600" dirty="0">
              <a:latin typeface="+mj-lt"/>
            </a:endParaRPr>
          </a:p>
        </p:txBody>
      </p:sp>
    </p:spTree>
    <p:extLst>
      <p:ext uri="{BB962C8B-B14F-4D97-AF65-F5344CB8AC3E}">
        <p14:creationId xmlns:p14="http://schemas.microsoft.com/office/powerpoint/2010/main" val="251870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14F5C9-59A3-4EB1-B24E-751D9B189A83}"/>
              </a:ext>
            </a:extLst>
          </p:cNvPr>
          <p:cNvSpPr txBox="1">
            <a:spLocks/>
          </p:cNvSpPr>
          <p:nvPr/>
        </p:nvSpPr>
        <p:spPr>
          <a:xfrm>
            <a:off x="1105001" y="1879124"/>
            <a:ext cx="10344877" cy="15498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accent5">
                    <a:lumMod val="75000"/>
                  </a:schemeClr>
                </a:solidFill>
              </a:rPr>
              <a:t>(1) Tiny Machine Learning with TensorFlow Lite Microcontroller</a:t>
            </a:r>
          </a:p>
        </p:txBody>
      </p:sp>
      <p:sp>
        <p:nvSpPr>
          <p:cNvPr id="6" name="Title 4">
            <a:extLst>
              <a:ext uri="{FF2B5EF4-FFF2-40B4-BE49-F238E27FC236}">
                <a16:creationId xmlns:a16="http://schemas.microsoft.com/office/drawing/2014/main" id="{263B93DD-AC9C-4533-92FE-AC9768CDDBBD}"/>
              </a:ext>
            </a:extLst>
          </p:cNvPr>
          <p:cNvSpPr txBox="1">
            <a:spLocks/>
          </p:cNvSpPr>
          <p:nvPr/>
        </p:nvSpPr>
        <p:spPr>
          <a:xfrm>
            <a:off x="1705440" y="3690167"/>
            <a:ext cx="9144000" cy="8028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000" b="1" i="1" dirty="0"/>
          </a:p>
        </p:txBody>
      </p:sp>
    </p:spTree>
    <p:extLst>
      <p:ext uri="{BB962C8B-B14F-4D97-AF65-F5344CB8AC3E}">
        <p14:creationId xmlns:p14="http://schemas.microsoft.com/office/powerpoint/2010/main" val="1740435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D2657-D947-416E-BEBA-F08CC727D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5" name="Rectangle 4">
            <a:extLst>
              <a:ext uri="{FF2B5EF4-FFF2-40B4-BE49-F238E27FC236}">
                <a16:creationId xmlns:a16="http://schemas.microsoft.com/office/drawing/2014/main" id="{56A81D6F-11C0-4B4B-AF53-9C90DFF17EEC}"/>
              </a:ext>
            </a:extLst>
          </p:cNvPr>
          <p:cNvSpPr/>
          <p:nvPr/>
        </p:nvSpPr>
        <p:spPr>
          <a:xfrm>
            <a:off x="952500" y="6065895"/>
            <a:ext cx="7621621" cy="861774"/>
          </a:xfrm>
          <a:prstGeom prst="rect">
            <a:avLst/>
          </a:prstGeom>
        </p:spPr>
        <p:txBody>
          <a:bodyPr wrap="square">
            <a:spAutoFit/>
          </a:bodyPr>
          <a:lstStyle/>
          <a:p>
            <a:r>
              <a:rPr lang="en-US" sz="4800" dirty="0">
                <a:solidFill>
                  <a:schemeClr val="bg1"/>
                </a:solidFill>
                <a:latin typeface="+mj-lt"/>
              </a:rPr>
              <a:t>livingiot.cs.washington.edu</a:t>
            </a:r>
          </a:p>
        </p:txBody>
      </p:sp>
    </p:spTree>
    <p:extLst>
      <p:ext uri="{BB962C8B-B14F-4D97-AF65-F5344CB8AC3E}">
        <p14:creationId xmlns:p14="http://schemas.microsoft.com/office/powerpoint/2010/main" val="3140544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9715" y="2131579"/>
            <a:ext cx="10363200" cy="1276506"/>
          </a:xfrm>
        </p:spPr>
        <p:txBody>
          <a:bodyPr>
            <a:normAutofit/>
          </a:bodyPr>
          <a:lstStyle/>
          <a:p>
            <a:r>
              <a:rPr lang="en-US" sz="3600" dirty="0">
                <a:solidFill>
                  <a:schemeClr val="accent1">
                    <a:lumMod val="50000"/>
                  </a:schemeClr>
                </a:solidFill>
              </a:rPr>
              <a:t>(3) Robust Ear-based </a:t>
            </a:r>
            <a:r>
              <a:rPr lang="en-US" sz="3600" dirty="0" err="1">
                <a:solidFill>
                  <a:schemeClr val="accent1">
                    <a:lumMod val="50000"/>
                  </a:schemeClr>
                </a:solidFill>
              </a:rPr>
              <a:t>BioSignal</a:t>
            </a:r>
            <a:r>
              <a:rPr lang="en-US" sz="3600" dirty="0">
                <a:solidFill>
                  <a:schemeClr val="accent1">
                    <a:lumMod val="50000"/>
                  </a:schemeClr>
                </a:solidFill>
              </a:rPr>
              <a:t> Sensing [IEEE TMC’21, ACM MobiSys’20, ACM MobiSys’19 Demo]</a:t>
            </a:r>
          </a:p>
        </p:txBody>
      </p:sp>
      <p:sp>
        <p:nvSpPr>
          <p:cNvPr id="3" name="Subtitle 2"/>
          <p:cNvSpPr>
            <a:spLocks noGrp="1"/>
          </p:cNvSpPr>
          <p:nvPr>
            <p:ph type="subTitle" idx="1"/>
          </p:nvPr>
        </p:nvSpPr>
        <p:spPr>
          <a:xfrm>
            <a:off x="1589315" y="3762388"/>
            <a:ext cx="9144000" cy="664890"/>
          </a:xfrm>
        </p:spPr>
        <p:txBody>
          <a:bodyPr/>
          <a:lstStyle/>
          <a:p>
            <a:r>
              <a:rPr lang="en-US" b="1" u="sng" dirty="0"/>
              <a:t>Nhat (Nick) Pham</a:t>
            </a:r>
            <a:r>
              <a:rPr lang="en-US" u="sng" baseline="30000" dirty="0"/>
              <a:t>‡</a:t>
            </a:r>
            <a:r>
              <a:rPr lang="en-US" dirty="0"/>
              <a:t>, Tuan </a:t>
            </a:r>
            <a:r>
              <a:rPr lang="en-US" dirty="0" err="1"/>
              <a:t>Dinh</a:t>
            </a:r>
            <a:r>
              <a:rPr lang="en-US" baseline="30000" dirty="0"/>
              <a:t>§</a:t>
            </a:r>
            <a:r>
              <a:rPr lang="en-US" dirty="0"/>
              <a:t>, </a:t>
            </a:r>
            <a:r>
              <a:rPr lang="en-US" dirty="0" err="1"/>
              <a:t>Zohreh</a:t>
            </a:r>
            <a:r>
              <a:rPr lang="en-US" dirty="0"/>
              <a:t> </a:t>
            </a:r>
            <a:r>
              <a:rPr lang="en-US" dirty="0" err="1"/>
              <a:t>Raghebi</a:t>
            </a:r>
            <a:r>
              <a:rPr lang="en-US" baseline="30000" dirty="0"/>
              <a:t>††</a:t>
            </a:r>
            <a:r>
              <a:rPr lang="en-US" dirty="0"/>
              <a:t>, Taeho Kim</a:t>
            </a:r>
            <a:r>
              <a:rPr lang="en-US" baseline="30000" dirty="0"/>
              <a:t>†</a:t>
            </a:r>
            <a:r>
              <a:rPr lang="en-US" dirty="0"/>
              <a:t>, Nam Bui</a:t>
            </a:r>
            <a:r>
              <a:rPr lang="en-US" baseline="30000" dirty="0"/>
              <a:t>†</a:t>
            </a:r>
            <a:r>
              <a:rPr lang="en-US" dirty="0"/>
              <a:t>, Phuc Nguyen</a:t>
            </a:r>
            <a:r>
              <a:rPr lang="en-US" baseline="30000" dirty="0"/>
              <a:t>†★</a:t>
            </a:r>
            <a:r>
              <a:rPr lang="en-US" dirty="0"/>
              <a:t>, Hoang Truong</a:t>
            </a:r>
            <a:r>
              <a:rPr lang="en-US" baseline="30000" dirty="0"/>
              <a:t>†</a:t>
            </a:r>
            <a:r>
              <a:rPr lang="en-US" dirty="0"/>
              <a:t>, </a:t>
            </a:r>
            <a:r>
              <a:rPr lang="en-US" dirty="0" err="1"/>
              <a:t>Farnoush</a:t>
            </a:r>
            <a:r>
              <a:rPr lang="en-US" dirty="0"/>
              <a:t> </a:t>
            </a:r>
            <a:r>
              <a:rPr lang="en-US" dirty="0" err="1"/>
              <a:t>Banaei-Kashani</a:t>
            </a:r>
            <a:r>
              <a:rPr lang="en-US" baseline="30000" dirty="0"/>
              <a:t>††</a:t>
            </a:r>
            <a:r>
              <a:rPr lang="en-US" dirty="0"/>
              <a:t>, Ann </a:t>
            </a:r>
            <a:r>
              <a:rPr lang="en-US" dirty="0" err="1"/>
              <a:t>Halbower</a:t>
            </a:r>
            <a:r>
              <a:rPr lang="en-US" baseline="30000" dirty="0"/>
              <a:t>‡‡</a:t>
            </a:r>
            <a:r>
              <a:rPr lang="en-US" dirty="0"/>
              <a:t>, Thang </a:t>
            </a:r>
            <a:r>
              <a:rPr lang="en-US" dirty="0" err="1"/>
              <a:t>Dinh</a:t>
            </a:r>
            <a:r>
              <a:rPr lang="en-US" baseline="30000" dirty="0"/>
              <a:t>§§</a:t>
            </a:r>
            <a:r>
              <a:rPr lang="en-US" dirty="0"/>
              <a:t>, and Tam Vu</a:t>
            </a:r>
            <a:r>
              <a:rPr lang="en-US" baseline="30000" dirty="0"/>
              <a:t>†‡</a:t>
            </a:r>
            <a:endParaRPr lang="en-US" dirty="0"/>
          </a:p>
        </p:txBody>
      </p:sp>
      <p:pic>
        <p:nvPicPr>
          <p:cNvPr id="8" name="Picture 7" descr="A close up of a sign&#10;&#10;Description automatically generated">
            <a:extLst>
              <a:ext uri="{FF2B5EF4-FFF2-40B4-BE49-F238E27FC236}">
                <a16:creationId xmlns:a16="http://schemas.microsoft.com/office/drawing/2014/main" id="{B1CD0BFA-0EC8-411D-932E-14D9979E2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8355" y="5646069"/>
            <a:ext cx="1302054" cy="858333"/>
          </a:xfrm>
          <a:prstGeom prst="rect">
            <a:avLst/>
          </a:prstGeom>
        </p:spPr>
      </p:pic>
      <p:pic>
        <p:nvPicPr>
          <p:cNvPr id="9" name="Picture 8" descr="A close up of a sign&#10;&#10;Description automatically generated">
            <a:extLst>
              <a:ext uri="{FF2B5EF4-FFF2-40B4-BE49-F238E27FC236}">
                <a16:creationId xmlns:a16="http://schemas.microsoft.com/office/drawing/2014/main" id="{84599D00-DD97-458D-9212-003AB97D0C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3113" y="5702713"/>
            <a:ext cx="1885242" cy="839980"/>
          </a:xfrm>
          <a:prstGeom prst="rect">
            <a:avLst/>
          </a:prstGeom>
        </p:spPr>
      </p:pic>
      <p:pic>
        <p:nvPicPr>
          <p:cNvPr id="10" name="Picture 9" descr="A close up of a logo&#10;&#10;Description automatically generated">
            <a:extLst>
              <a:ext uri="{FF2B5EF4-FFF2-40B4-BE49-F238E27FC236}">
                <a16:creationId xmlns:a16="http://schemas.microsoft.com/office/drawing/2014/main" id="{BFF769CA-FBE2-4884-ABE3-DC83BEC6C6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733" y="5621373"/>
            <a:ext cx="1602167" cy="834024"/>
          </a:xfrm>
          <a:prstGeom prst="rect">
            <a:avLst/>
          </a:prstGeom>
        </p:spPr>
      </p:pic>
      <p:pic>
        <p:nvPicPr>
          <p:cNvPr id="11" name="Picture 10" descr="A picture containing flower&#10;&#10;Description automatically generated">
            <a:extLst>
              <a:ext uri="{FF2B5EF4-FFF2-40B4-BE49-F238E27FC236}">
                <a16:creationId xmlns:a16="http://schemas.microsoft.com/office/drawing/2014/main" id="{11FF80CE-6E05-4977-8C99-9F9C625CBB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4307" y="5524900"/>
            <a:ext cx="2498084" cy="1026970"/>
          </a:xfrm>
          <a:prstGeom prst="rect">
            <a:avLst/>
          </a:prstGeom>
        </p:spPr>
      </p:pic>
      <p:pic>
        <p:nvPicPr>
          <p:cNvPr id="12" name="Graphic 11">
            <a:extLst>
              <a:ext uri="{FF2B5EF4-FFF2-40B4-BE49-F238E27FC236}">
                <a16:creationId xmlns:a16="http://schemas.microsoft.com/office/drawing/2014/main" id="{A1331002-EC20-4BB9-B8C4-B2B3E2F03B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68421" y="5469467"/>
            <a:ext cx="1069716" cy="1069716"/>
          </a:xfrm>
          <a:prstGeom prst="rect">
            <a:avLst/>
          </a:prstGeom>
        </p:spPr>
      </p:pic>
      <p:pic>
        <p:nvPicPr>
          <p:cNvPr id="15" name="Picture 14" descr="A close up of a logo&#10;&#10;Description automatically generated">
            <a:extLst>
              <a:ext uri="{FF2B5EF4-FFF2-40B4-BE49-F238E27FC236}">
                <a16:creationId xmlns:a16="http://schemas.microsoft.com/office/drawing/2014/main" id="{61E84A75-9BF7-431C-8BA9-A4A2DF81487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977" y="5693537"/>
            <a:ext cx="2575002" cy="858333"/>
          </a:xfrm>
          <a:prstGeom prst="rect">
            <a:avLst/>
          </a:prstGeom>
        </p:spPr>
      </p:pic>
      <p:pic>
        <p:nvPicPr>
          <p:cNvPr id="18" name="Picture 17" descr="A close up of a logo&#10;&#10;Description automatically generated">
            <a:extLst>
              <a:ext uri="{FF2B5EF4-FFF2-40B4-BE49-F238E27FC236}">
                <a16:creationId xmlns:a16="http://schemas.microsoft.com/office/drawing/2014/main" id="{A3FF844F-2751-4073-8F85-F927E30B52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46439" y="5582360"/>
            <a:ext cx="771837" cy="956823"/>
          </a:xfrm>
          <a:prstGeom prst="rect">
            <a:avLst/>
          </a:prstGeom>
        </p:spPr>
      </p:pic>
      <p:sp>
        <p:nvSpPr>
          <p:cNvPr id="14" name="Subtitle 2">
            <a:extLst>
              <a:ext uri="{FF2B5EF4-FFF2-40B4-BE49-F238E27FC236}">
                <a16:creationId xmlns:a16="http://schemas.microsoft.com/office/drawing/2014/main" id="{A170B923-735E-43F0-B6C4-658B6411E65E}"/>
              </a:ext>
            </a:extLst>
          </p:cNvPr>
          <p:cNvSpPr txBox="1">
            <a:spLocks/>
          </p:cNvSpPr>
          <p:nvPr/>
        </p:nvSpPr>
        <p:spPr>
          <a:xfrm>
            <a:off x="943683" y="4369873"/>
            <a:ext cx="10764266" cy="6077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panose="05000000000000000000" pitchFamily="2" charset="2"/>
              <a:buNone/>
              <a:defRPr sz="180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Courier New" panose="02070309020205020404" pitchFamily="49"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baseline="30000" dirty="0"/>
              <a:t>‡</a:t>
            </a:r>
            <a:r>
              <a:rPr lang="en-US" i="1" dirty="0"/>
              <a:t>University of Oxford, </a:t>
            </a:r>
            <a:r>
              <a:rPr lang="en-US" i="1" baseline="30000" dirty="0"/>
              <a:t>†</a:t>
            </a:r>
            <a:r>
              <a:rPr lang="en-US" i="1" dirty="0"/>
              <a:t>University of Colorado Boulder, </a:t>
            </a:r>
            <a:r>
              <a:rPr lang="en-US" i="1" baseline="30000" dirty="0"/>
              <a:t>§</a:t>
            </a:r>
            <a:r>
              <a:rPr lang="en-US" i="1" dirty="0"/>
              <a:t>University of Wisconsin Madison, </a:t>
            </a:r>
            <a:r>
              <a:rPr lang="en-US" i="1" baseline="30000" dirty="0"/>
              <a:t>††</a:t>
            </a:r>
            <a:r>
              <a:rPr lang="en-US" i="1" dirty="0"/>
              <a:t>University of Colorado Denver, </a:t>
            </a:r>
            <a:r>
              <a:rPr lang="en-US" i="1" baseline="30000" dirty="0"/>
              <a:t>★</a:t>
            </a:r>
            <a:r>
              <a:rPr lang="en-US" i="1" dirty="0"/>
              <a:t>University of Texas at Arlington, </a:t>
            </a:r>
            <a:r>
              <a:rPr lang="en-US" i="1" baseline="30000" dirty="0"/>
              <a:t>‡‡</a:t>
            </a:r>
            <a:r>
              <a:rPr lang="en-US" i="1" dirty="0"/>
              <a:t>Children’s Hospital Colorado, </a:t>
            </a:r>
            <a:r>
              <a:rPr lang="en-US" i="1" baseline="30000" dirty="0"/>
              <a:t>§§</a:t>
            </a:r>
            <a:r>
              <a:rPr lang="en-US" i="1" dirty="0"/>
              <a:t>Virginia Commonwealth University</a:t>
            </a:r>
          </a:p>
        </p:txBody>
      </p:sp>
    </p:spTree>
    <p:extLst>
      <p:ext uri="{BB962C8B-B14F-4D97-AF65-F5344CB8AC3E}">
        <p14:creationId xmlns:p14="http://schemas.microsoft.com/office/powerpoint/2010/main" val="3314068964"/>
      </p:ext>
    </p:extLst>
  </p:cSld>
  <p:clrMapOvr>
    <a:masterClrMapping/>
  </p:clrMapOvr>
  <mc:AlternateContent xmlns:mc="http://schemas.openxmlformats.org/markup-compatibility/2006" xmlns:p14="http://schemas.microsoft.com/office/powerpoint/2010/main">
    <mc:Choice Requires="p14">
      <p:transition spd="slow" p14:dur="2000" advTm="26407"/>
    </mc:Choice>
    <mc:Fallback xmlns="">
      <p:transition spd="slow" advTm="26407"/>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E981DDA-54F5-C667-FAF9-69472E118EF7}"/>
              </a:ext>
            </a:extLst>
          </p:cNvPr>
          <p:cNvSpPr>
            <a:spLocks noGrp="1"/>
          </p:cNvSpPr>
          <p:nvPr>
            <p:ph type="title"/>
          </p:nvPr>
        </p:nvSpPr>
        <p:spPr>
          <a:xfrm>
            <a:off x="786319" y="125179"/>
            <a:ext cx="10515600" cy="225018"/>
          </a:xfrm>
        </p:spPr>
        <p:txBody>
          <a:bodyPr>
            <a:normAutofit fontScale="90000"/>
          </a:bodyPr>
          <a:lstStyle/>
          <a:p>
            <a:pPr algn="ctr"/>
            <a:r>
              <a:rPr lang="en-US" dirty="0"/>
              <a:t>Electricity inside the brain?</a:t>
            </a:r>
          </a:p>
        </p:txBody>
      </p:sp>
      <p:pic>
        <p:nvPicPr>
          <p:cNvPr id="22" name="Online Media 21" descr="What Are Brain Waves?">
            <a:hlinkClick r:id="" action="ppaction://media"/>
            <a:extLst>
              <a:ext uri="{FF2B5EF4-FFF2-40B4-BE49-F238E27FC236}">
                <a16:creationId xmlns:a16="http://schemas.microsoft.com/office/drawing/2014/main" id="{D92FCF1B-D298-A790-52D9-78B2DA90C4A3}"/>
              </a:ext>
            </a:extLst>
          </p:cNvPr>
          <p:cNvPicPr>
            <a:picLocks noRot="1" noChangeAspect="1"/>
          </p:cNvPicPr>
          <p:nvPr>
            <a:videoFile r:link="rId1"/>
          </p:nvPr>
        </p:nvPicPr>
        <p:blipFill>
          <a:blip r:embed="rId4"/>
          <a:stretch>
            <a:fillRect/>
          </a:stretch>
        </p:blipFill>
        <p:spPr>
          <a:xfrm>
            <a:off x="643920" y="402078"/>
            <a:ext cx="10904159" cy="6160850"/>
          </a:xfrm>
          <a:prstGeom prst="rect">
            <a:avLst/>
          </a:prstGeom>
        </p:spPr>
      </p:pic>
    </p:spTree>
    <p:extLst>
      <p:ext uri="{BB962C8B-B14F-4D97-AF65-F5344CB8AC3E}">
        <p14:creationId xmlns:p14="http://schemas.microsoft.com/office/powerpoint/2010/main" val="1940428970"/>
      </p:ext>
    </p:extLst>
  </p:cSld>
  <p:clrMapOvr>
    <a:masterClrMapping/>
  </p:clrMapOvr>
  <mc:AlternateContent xmlns:mc="http://schemas.openxmlformats.org/markup-compatibility/2006">
    <mc:Choice xmlns:p14="http://schemas.microsoft.com/office/powerpoint/2010/main" Requires="p14">
      <p:transition spd="slow" p14:dur="2000" advTm="26407"/>
    </mc:Choice>
    <mc:Fallback>
      <p:transition spd="slow" advTm="264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Head-based </a:t>
            </a:r>
            <a:r>
              <a:rPr lang="en-US" dirty="0" err="1"/>
              <a:t>biosignals</a:t>
            </a:r>
            <a:endParaRPr lang="en-US" dirty="0"/>
          </a:p>
        </p:txBody>
      </p:sp>
      <p:pic>
        <p:nvPicPr>
          <p:cNvPr id="4" name="Picture 3" descr="A picture containing orange&#10;&#10;Description automatically generated">
            <a:extLst>
              <a:ext uri="{FF2B5EF4-FFF2-40B4-BE49-F238E27FC236}">
                <a16:creationId xmlns:a16="http://schemas.microsoft.com/office/drawing/2014/main" id="{8DF92B59-E05B-3640-ADC8-755B3A8E5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437" y="2020150"/>
            <a:ext cx="3940349" cy="3862928"/>
          </a:xfrm>
          <a:prstGeom prst="rect">
            <a:avLst/>
          </a:prstGeom>
        </p:spPr>
      </p:pic>
      <p:sp>
        <p:nvSpPr>
          <p:cNvPr id="11" name="Rounded Rectangle 41">
            <a:extLst>
              <a:ext uri="{FF2B5EF4-FFF2-40B4-BE49-F238E27FC236}">
                <a16:creationId xmlns:a16="http://schemas.microsoft.com/office/drawing/2014/main" id="{912DF323-3BA2-0D4B-A70D-ED6C906A2319}"/>
              </a:ext>
            </a:extLst>
          </p:cNvPr>
          <p:cNvSpPr/>
          <p:nvPr/>
        </p:nvSpPr>
        <p:spPr>
          <a:xfrm>
            <a:off x="6925623" y="3319374"/>
            <a:ext cx="1744157" cy="664453"/>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Facial muscles</a:t>
            </a:r>
          </a:p>
          <a:p>
            <a:pPr algn="ctr"/>
            <a:r>
              <a:rPr lang="en-US" sz="2000" b="1" dirty="0"/>
              <a:t>(EMG)</a:t>
            </a:r>
          </a:p>
        </p:txBody>
      </p:sp>
      <p:sp>
        <p:nvSpPr>
          <p:cNvPr id="12" name="Rounded Rectangle 41">
            <a:extLst>
              <a:ext uri="{FF2B5EF4-FFF2-40B4-BE49-F238E27FC236}">
                <a16:creationId xmlns:a16="http://schemas.microsoft.com/office/drawing/2014/main" id="{6670A0F4-740D-D74C-A629-BE78E427ABE7}"/>
              </a:ext>
            </a:extLst>
          </p:cNvPr>
          <p:cNvSpPr/>
          <p:nvPr/>
        </p:nvSpPr>
        <p:spPr>
          <a:xfrm>
            <a:off x="6947410" y="2020150"/>
            <a:ext cx="1722371" cy="357763"/>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Brain (EEG)</a:t>
            </a:r>
          </a:p>
        </p:txBody>
      </p:sp>
      <p:sp>
        <p:nvSpPr>
          <p:cNvPr id="13" name="Rounded Rectangle 41">
            <a:extLst>
              <a:ext uri="{FF2B5EF4-FFF2-40B4-BE49-F238E27FC236}">
                <a16:creationId xmlns:a16="http://schemas.microsoft.com/office/drawing/2014/main" id="{308E1481-A58F-934A-BEFE-0870D37E6996}"/>
              </a:ext>
            </a:extLst>
          </p:cNvPr>
          <p:cNvSpPr/>
          <p:nvPr/>
        </p:nvSpPr>
        <p:spPr>
          <a:xfrm>
            <a:off x="6947410" y="5204477"/>
            <a:ext cx="1722370" cy="664453"/>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Blood vessels</a:t>
            </a:r>
          </a:p>
          <a:p>
            <a:pPr algn="ctr"/>
            <a:r>
              <a:rPr lang="en-US" sz="2000" b="1" dirty="0"/>
              <a:t>(PPG)</a:t>
            </a:r>
          </a:p>
        </p:txBody>
      </p:sp>
      <p:sp>
        <p:nvSpPr>
          <p:cNvPr id="14" name="Rounded Rectangle 41">
            <a:extLst>
              <a:ext uri="{FF2B5EF4-FFF2-40B4-BE49-F238E27FC236}">
                <a16:creationId xmlns:a16="http://schemas.microsoft.com/office/drawing/2014/main" id="{3CB2BA43-6A42-4941-A8BB-D5AE6BF7C9AB}"/>
              </a:ext>
            </a:extLst>
          </p:cNvPr>
          <p:cNvSpPr/>
          <p:nvPr/>
        </p:nvSpPr>
        <p:spPr>
          <a:xfrm>
            <a:off x="6947410" y="2654921"/>
            <a:ext cx="1722371" cy="387445"/>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Eyes (EOG)</a:t>
            </a:r>
          </a:p>
        </p:txBody>
      </p:sp>
      <p:sp>
        <p:nvSpPr>
          <p:cNvPr id="27" name="Rounded Rectangle 41">
            <a:extLst>
              <a:ext uri="{FF2B5EF4-FFF2-40B4-BE49-F238E27FC236}">
                <a16:creationId xmlns:a16="http://schemas.microsoft.com/office/drawing/2014/main" id="{794CD63E-9148-2A4A-B64F-E4881695AD83}"/>
              </a:ext>
            </a:extLst>
          </p:cNvPr>
          <p:cNvSpPr/>
          <p:nvPr/>
        </p:nvSpPr>
        <p:spPr>
          <a:xfrm>
            <a:off x="6947409" y="4260835"/>
            <a:ext cx="1722371" cy="664453"/>
          </a:xfrm>
          <a:prstGeom prst="round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Sweat glands</a:t>
            </a:r>
          </a:p>
          <a:p>
            <a:pPr algn="ctr"/>
            <a:r>
              <a:rPr lang="en-US" sz="2000" b="1" dirty="0"/>
              <a:t>(EDA)</a:t>
            </a:r>
          </a:p>
        </p:txBody>
      </p:sp>
    </p:spTree>
    <p:extLst>
      <p:ext uri="{BB962C8B-B14F-4D97-AF65-F5344CB8AC3E}">
        <p14:creationId xmlns:p14="http://schemas.microsoft.com/office/powerpoint/2010/main" val="1785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Current devices are cumbersome!</a:t>
            </a:r>
          </a:p>
        </p:txBody>
      </p:sp>
      <p:pic>
        <p:nvPicPr>
          <p:cNvPr id="1026" name="Picture 2" descr="Electroencephalography (EEG) - Research, University of York">
            <a:extLst>
              <a:ext uri="{FF2B5EF4-FFF2-40B4-BE49-F238E27FC236}">
                <a16:creationId xmlns:a16="http://schemas.microsoft.com/office/drawing/2014/main" id="{699085AB-947A-2844-70DA-A70C642F0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002" y="2130940"/>
            <a:ext cx="7157015" cy="357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35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Our proposed Behind-the-ear wearable system</a:t>
            </a:r>
          </a:p>
        </p:txBody>
      </p:sp>
      <p:sp>
        <p:nvSpPr>
          <p:cNvPr id="14" name="Rounded Rectangle 41">
            <a:extLst>
              <a:ext uri="{FF2B5EF4-FFF2-40B4-BE49-F238E27FC236}">
                <a16:creationId xmlns:a16="http://schemas.microsoft.com/office/drawing/2014/main" id="{B0B85E1F-2587-4CB7-B399-3D80BB7B6CCB}"/>
              </a:ext>
            </a:extLst>
          </p:cNvPr>
          <p:cNvSpPr/>
          <p:nvPr/>
        </p:nvSpPr>
        <p:spPr>
          <a:xfrm>
            <a:off x="6278251" y="2334555"/>
            <a:ext cx="5167160" cy="522913"/>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Compact, low cost, can be used daily</a:t>
            </a:r>
          </a:p>
        </p:txBody>
      </p:sp>
      <p:sp>
        <p:nvSpPr>
          <p:cNvPr id="15" name="Rounded Rectangle 41">
            <a:extLst>
              <a:ext uri="{FF2B5EF4-FFF2-40B4-BE49-F238E27FC236}">
                <a16:creationId xmlns:a16="http://schemas.microsoft.com/office/drawing/2014/main" id="{3E31E1AE-B510-429E-BC7D-C0E992C216BD}"/>
              </a:ext>
            </a:extLst>
          </p:cNvPr>
          <p:cNvSpPr/>
          <p:nvPr/>
        </p:nvSpPr>
        <p:spPr>
          <a:xfrm>
            <a:off x="6278251" y="1666979"/>
            <a:ext cx="5167160" cy="527107"/>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Able to capture various head-based </a:t>
            </a:r>
            <a:r>
              <a:rPr lang="en-US" sz="2000" b="1" dirty="0" err="1"/>
              <a:t>biosignals</a:t>
            </a:r>
            <a:endParaRPr lang="en-US" sz="2000" b="1" dirty="0"/>
          </a:p>
        </p:txBody>
      </p:sp>
      <p:pic>
        <p:nvPicPr>
          <p:cNvPr id="3" name="Picture 2">
            <a:extLst>
              <a:ext uri="{FF2B5EF4-FFF2-40B4-BE49-F238E27FC236}">
                <a16:creationId xmlns:a16="http://schemas.microsoft.com/office/drawing/2014/main" id="{4F5E3644-9A11-4340-AD8F-D4B3CB4D8328}"/>
              </a:ext>
            </a:extLst>
          </p:cNvPr>
          <p:cNvPicPr>
            <a:picLocks noChangeAspect="1"/>
          </p:cNvPicPr>
          <p:nvPr/>
        </p:nvPicPr>
        <p:blipFill>
          <a:blip r:embed="rId4"/>
          <a:stretch>
            <a:fillRect/>
          </a:stretch>
        </p:blipFill>
        <p:spPr>
          <a:xfrm>
            <a:off x="845579" y="1801313"/>
            <a:ext cx="4590060" cy="4590060"/>
          </a:xfrm>
          <a:prstGeom prst="rect">
            <a:avLst/>
          </a:prstGeom>
        </p:spPr>
      </p:pic>
      <p:sp>
        <p:nvSpPr>
          <p:cNvPr id="17" name="Rounded Rectangle 41">
            <a:extLst>
              <a:ext uri="{FF2B5EF4-FFF2-40B4-BE49-F238E27FC236}">
                <a16:creationId xmlns:a16="http://schemas.microsoft.com/office/drawing/2014/main" id="{717BDBE9-0FE7-44FE-A16D-287C182F8FBB}"/>
              </a:ext>
            </a:extLst>
          </p:cNvPr>
          <p:cNvSpPr/>
          <p:nvPr/>
        </p:nvSpPr>
        <p:spPr>
          <a:xfrm>
            <a:off x="6278251" y="2997937"/>
            <a:ext cx="5167160" cy="522913"/>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Socially acceptable </a:t>
            </a:r>
          </a:p>
        </p:txBody>
      </p:sp>
      <p:pic>
        <p:nvPicPr>
          <p:cNvPr id="10" name="Picture 9">
            <a:extLst>
              <a:ext uri="{FF2B5EF4-FFF2-40B4-BE49-F238E27FC236}">
                <a16:creationId xmlns:a16="http://schemas.microsoft.com/office/drawing/2014/main" id="{9ADF6E73-31E2-4E28-8DF2-CC44ADE40757}"/>
              </a:ext>
            </a:extLst>
          </p:cNvPr>
          <p:cNvPicPr>
            <a:picLocks noChangeAspect="1"/>
          </p:cNvPicPr>
          <p:nvPr/>
        </p:nvPicPr>
        <p:blipFill>
          <a:blip r:embed="rId5"/>
          <a:stretch>
            <a:fillRect/>
          </a:stretch>
        </p:blipFill>
        <p:spPr>
          <a:xfrm>
            <a:off x="7070103" y="3880083"/>
            <a:ext cx="3311312" cy="2414223"/>
          </a:xfrm>
          <a:prstGeom prst="rect">
            <a:avLst/>
          </a:prstGeom>
        </p:spPr>
      </p:pic>
    </p:spTree>
    <p:custDataLst>
      <p:tags r:id="rId1"/>
    </p:custDataLst>
    <p:extLst>
      <p:ext uri="{BB962C8B-B14F-4D97-AF65-F5344CB8AC3E}">
        <p14:creationId xmlns:p14="http://schemas.microsoft.com/office/powerpoint/2010/main" val="2319739943"/>
      </p:ext>
    </p:extLst>
  </p:cSld>
  <p:clrMapOvr>
    <a:masterClrMapping/>
  </p:clrMapOvr>
  <mc:AlternateContent xmlns:mc="http://schemas.openxmlformats.org/markup-compatibility/2006" xmlns:p14="http://schemas.microsoft.com/office/powerpoint/2010/main">
    <mc:Choice Requires="p14">
      <p:transition spd="slow" p14:dur="2000" advTm="30352"/>
    </mc:Choice>
    <mc:Fallback xmlns="">
      <p:transition spd="slow" advTm="30352"/>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Sensing challenges</a:t>
            </a:r>
          </a:p>
        </p:txBody>
      </p:sp>
      <p:sp>
        <p:nvSpPr>
          <p:cNvPr id="4" name="Rounded Rectangle 41">
            <a:extLst>
              <a:ext uri="{FF2B5EF4-FFF2-40B4-BE49-F238E27FC236}">
                <a16:creationId xmlns:a16="http://schemas.microsoft.com/office/drawing/2014/main" id="{B0F194A0-D323-4A83-8B58-3F0F1379E907}"/>
              </a:ext>
            </a:extLst>
          </p:cNvPr>
          <p:cNvSpPr/>
          <p:nvPr/>
        </p:nvSpPr>
        <p:spPr>
          <a:xfrm>
            <a:off x="817389" y="3664331"/>
            <a:ext cx="5084971" cy="380004"/>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Heavy noise and motions</a:t>
            </a:r>
          </a:p>
        </p:txBody>
      </p:sp>
      <p:pic>
        <p:nvPicPr>
          <p:cNvPr id="7" name="Picture 6" descr="A close up of a logo&#10;&#10;Description automatically generated">
            <a:extLst>
              <a:ext uri="{FF2B5EF4-FFF2-40B4-BE49-F238E27FC236}">
                <a16:creationId xmlns:a16="http://schemas.microsoft.com/office/drawing/2014/main" id="{2971EE48-8997-4DB0-B39E-57080C9CE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90" y="1678732"/>
            <a:ext cx="3229029" cy="1808721"/>
          </a:xfrm>
          <a:prstGeom prst="rect">
            <a:avLst/>
          </a:prstGeom>
        </p:spPr>
      </p:pic>
      <p:pic>
        <p:nvPicPr>
          <p:cNvPr id="17" name="Picture 16">
            <a:extLst>
              <a:ext uri="{FF2B5EF4-FFF2-40B4-BE49-F238E27FC236}">
                <a16:creationId xmlns:a16="http://schemas.microsoft.com/office/drawing/2014/main" id="{89A06F2F-086B-4C6E-A404-A1DE17CE2119}"/>
              </a:ext>
            </a:extLst>
          </p:cNvPr>
          <p:cNvPicPr>
            <a:picLocks noChangeAspect="1"/>
          </p:cNvPicPr>
          <p:nvPr/>
        </p:nvPicPr>
        <p:blipFill>
          <a:blip r:embed="rId4"/>
          <a:stretch>
            <a:fillRect/>
          </a:stretch>
        </p:blipFill>
        <p:spPr>
          <a:xfrm>
            <a:off x="8385259" y="1558032"/>
            <a:ext cx="2248442" cy="2048889"/>
          </a:xfrm>
          <a:prstGeom prst="rect">
            <a:avLst/>
          </a:prstGeom>
        </p:spPr>
      </p:pic>
      <p:pic>
        <p:nvPicPr>
          <p:cNvPr id="20" name="Picture 19" descr="A close up of an animal&#10;&#10;Description automatically generated">
            <a:extLst>
              <a:ext uri="{FF2B5EF4-FFF2-40B4-BE49-F238E27FC236}">
                <a16:creationId xmlns:a16="http://schemas.microsoft.com/office/drawing/2014/main" id="{63378DFD-80FB-43FF-B684-745DC02041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4070104"/>
            <a:ext cx="2312906" cy="2422769"/>
          </a:xfrm>
          <a:prstGeom prst="rect">
            <a:avLst/>
          </a:prstGeom>
        </p:spPr>
      </p:pic>
      <p:sp>
        <p:nvSpPr>
          <p:cNvPr id="21" name="Rounded Rectangle 41">
            <a:extLst>
              <a:ext uri="{FF2B5EF4-FFF2-40B4-BE49-F238E27FC236}">
                <a16:creationId xmlns:a16="http://schemas.microsoft.com/office/drawing/2014/main" id="{D5F92DC6-B5EC-48DD-9E0D-A17886ABB170}"/>
              </a:ext>
            </a:extLst>
          </p:cNvPr>
          <p:cNvSpPr/>
          <p:nvPr/>
        </p:nvSpPr>
        <p:spPr>
          <a:xfrm>
            <a:off x="7885217" y="5097511"/>
            <a:ext cx="3248525" cy="1098894"/>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Overlap </a:t>
            </a:r>
            <a:r>
              <a:rPr lang="en-US" sz="2400" b="1" dirty="0" err="1"/>
              <a:t>biosignals</a:t>
            </a:r>
            <a:r>
              <a:rPr lang="en-US" sz="2400" b="1" dirty="0"/>
              <a:t> with significant (1000x) amplitude range</a:t>
            </a:r>
          </a:p>
        </p:txBody>
      </p:sp>
      <p:sp>
        <p:nvSpPr>
          <p:cNvPr id="18" name="Rounded Rectangle 41">
            <a:extLst>
              <a:ext uri="{FF2B5EF4-FFF2-40B4-BE49-F238E27FC236}">
                <a16:creationId xmlns:a16="http://schemas.microsoft.com/office/drawing/2014/main" id="{27F1E20A-5AB3-4723-84E4-5CF3C9AC099F}"/>
              </a:ext>
            </a:extLst>
          </p:cNvPr>
          <p:cNvSpPr/>
          <p:nvPr/>
        </p:nvSpPr>
        <p:spPr>
          <a:xfrm>
            <a:off x="7368988" y="3665145"/>
            <a:ext cx="4326592" cy="721008"/>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Socially acceptable w/ minimal number of sensors</a:t>
            </a:r>
          </a:p>
        </p:txBody>
      </p:sp>
      <p:sp>
        <p:nvSpPr>
          <p:cNvPr id="11" name="Rounded Rectangle 41">
            <a:extLst>
              <a:ext uri="{FF2B5EF4-FFF2-40B4-BE49-F238E27FC236}">
                <a16:creationId xmlns:a16="http://schemas.microsoft.com/office/drawing/2014/main" id="{DE5AF29A-1773-46C9-A364-96D3463C3D71}"/>
              </a:ext>
            </a:extLst>
          </p:cNvPr>
          <p:cNvSpPr/>
          <p:nvPr/>
        </p:nvSpPr>
        <p:spPr>
          <a:xfrm>
            <a:off x="817389" y="6125202"/>
            <a:ext cx="4028931" cy="380004"/>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Unexplored sensing locations</a:t>
            </a:r>
          </a:p>
        </p:txBody>
      </p:sp>
      <p:pic>
        <p:nvPicPr>
          <p:cNvPr id="5" name="Picture 4">
            <a:extLst>
              <a:ext uri="{FF2B5EF4-FFF2-40B4-BE49-F238E27FC236}">
                <a16:creationId xmlns:a16="http://schemas.microsoft.com/office/drawing/2014/main" id="{55AA32B3-84BD-49E1-82D4-433FDD5DAABC}"/>
              </a:ext>
            </a:extLst>
          </p:cNvPr>
          <p:cNvPicPr>
            <a:picLocks noChangeAspect="1"/>
          </p:cNvPicPr>
          <p:nvPr/>
        </p:nvPicPr>
        <p:blipFill>
          <a:blip r:embed="rId6"/>
          <a:stretch>
            <a:fillRect/>
          </a:stretch>
        </p:blipFill>
        <p:spPr>
          <a:xfrm>
            <a:off x="2571939" y="4138548"/>
            <a:ext cx="1760898" cy="1986654"/>
          </a:xfrm>
          <a:prstGeom prst="rect">
            <a:avLst/>
          </a:prstGeom>
        </p:spPr>
      </p:pic>
      <p:sp>
        <p:nvSpPr>
          <p:cNvPr id="6" name="Oval 5">
            <a:extLst>
              <a:ext uri="{FF2B5EF4-FFF2-40B4-BE49-F238E27FC236}">
                <a16:creationId xmlns:a16="http://schemas.microsoft.com/office/drawing/2014/main" id="{4F271072-AC23-489E-9C27-5C13970C8A95}"/>
              </a:ext>
            </a:extLst>
          </p:cNvPr>
          <p:cNvSpPr/>
          <p:nvPr/>
        </p:nvSpPr>
        <p:spPr>
          <a:xfrm>
            <a:off x="2662190" y="5068679"/>
            <a:ext cx="430306" cy="462578"/>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Image result for question mark">
            <a:extLst>
              <a:ext uri="{FF2B5EF4-FFF2-40B4-BE49-F238E27FC236}">
                <a16:creationId xmlns:a16="http://schemas.microsoft.com/office/drawing/2014/main" id="{80816336-491D-4E24-8A6B-18D4DF9D55D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23310" y="4214703"/>
            <a:ext cx="1230630" cy="16408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FF0C5C7-9ADF-4656-9662-8142994BDA7D}"/>
              </a:ext>
            </a:extLst>
          </p:cNvPr>
          <p:cNvPicPr>
            <a:picLocks noChangeAspect="1"/>
          </p:cNvPicPr>
          <p:nvPr/>
        </p:nvPicPr>
        <p:blipFill>
          <a:blip r:embed="rId8"/>
          <a:stretch>
            <a:fillRect/>
          </a:stretch>
        </p:blipFill>
        <p:spPr>
          <a:xfrm>
            <a:off x="3806742" y="1689296"/>
            <a:ext cx="2652575" cy="1788632"/>
          </a:xfrm>
          <a:prstGeom prst="rect">
            <a:avLst/>
          </a:prstGeom>
        </p:spPr>
      </p:pic>
    </p:spTree>
    <p:extLst>
      <p:ext uri="{BB962C8B-B14F-4D97-AF65-F5344CB8AC3E}">
        <p14:creationId xmlns:p14="http://schemas.microsoft.com/office/powerpoint/2010/main" val="2082902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E765D63-17B3-47EC-9D40-54F50D765A93}"/>
              </a:ext>
            </a:extLst>
          </p:cNvPr>
          <p:cNvGrpSpPr/>
          <p:nvPr/>
        </p:nvGrpSpPr>
        <p:grpSpPr>
          <a:xfrm>
            <a:off x="7803666" y="276429"/>
            <a:ext cx="1479961" cy="1038678"/>
            <a:chOff x="1223310" y="4138548"/>
            <a:chExt cx="3109527" cy="1986654"/>
          </a:xfrm>
        </p:grpSpPr>
        <p:pic>
          <p:nvPicPr>
            <p:cNvPr id="41" name="Picture 40">
              <a:extLst>
                <a:ext uri="{FF2B5EF4-FFF2-40B4-BE49-F238E27FC236}">
                  <a16:creationId xmlns:a16="http://schemas.microsoft.com/office/drawing/2014/main" id="{A351F918-10EE-463F-BC5B-57966ABEA0A4}"/>
                </a:ext>
              </a:extLst>
            </p:cNvPr>
            <p:cNvPicPr>
              <a:picLocks noChangeAspect="1"/>
            </p:cNvPicPr>
            <p:nvPr/>
          </p:nvPicPr>
          <p:blipFill>
            <a:blip r:embed="rId4"/>
            <a:stretch>
              <a:fillRect/>
            </a:stretch>
          </p:blipFill>
          <p:spPr>
            <a:xfrm>
              <a:off x="2571939" y="4138548"/>
              <a:ext cx="1760898" cy="1986654"/>
            </a:xfrm>
            <a:prstGeom prst="rect">
              <a:avLst/>
            </a:prstGeom>
          </p:spPr>
        </p:pic>
        <p:sp>
          <p:nvSpPr>
            <p:cNvPr id="42" name="Oval 41">
              <a:extLst>
                <a:ext uri="{FF2B5EF4-FFF2-40B4-BE49-F238E27FC236}">
                  <a16:creationId xmlns:a16="http://schemas.microsoft.com/office/drawing/2014/main" id="{47705FA5-AA84-4B37-B65D-85F74AE2F77D}"/>
                </a:ext>
              </a:extLst>
            </p:cNvPr>
            <p:cNvSpPr/>
            <p:nvPr/>
          </p:nvSpPr>
          <p:spPr>
            <a:xfrm>
              <a:off x="2662190" y="5068679"/>
              <a:ext cx="430306" cy="462578"/>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 descr="Image result for question mark">
              <a:extLst>
                <a:ext uri="{FF2B5EF4-FFF2-40B4-BE49-F238E27FC236}">
                  <a16:creationId xmlns:a16="http://schemas.microsoft.com/office/drawing/2014/main" id="{33C6773E-C664-4342-99DB-A7A92DF665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23310" y="4214703"/>
              <a:ext cx="1230630" cy="164084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26765" y="245473"/>
            <a:ext cx="8048603" cy="1038678"/>
          </a:xfrm>
        </p:spPr>
        <p:txBody>
          <a:bodyPr>
            <a:normAutofit fontScale="90000"/>
          </a:bodyPr>
          <a:lstStyle/>
          <a:p>
            <a:r>
              <a:rPr lang="en-US" dirty="0"/>
              <a:t>Challenge #1: Where to place the sensors? (1/2)</a:t>
            </a:r>
          </a:p>
        </p:txBody>
      </p:sp>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400992" y="1901159"/>
            <a:ext cx="3884629" cy="2765114"/>
          </a:xfrm>
        </p:spPr>
        <p:txBody>
          <a:bodyPr>
            <a:normAutofit/>
          </a:bodyPr>
          <a:lstStyle/>
          <a:p>
            <a:r>
              <a:rPr lang="en-US" b="1" dirty="0"/>
              <a:t> So that:</a:t>
            </a:r>
          </a:p>
          <a:p>
            <a:pPr lvl="1"/>
            <a:r>
              <a:rPr lang="en-US" b="1" dirty="0" err="1">
                <a:solidFill>
                  <a:srgbClr val="C00000"/>
                </a:solidFill>
              </a:rPr>
              <a:t>Wearability</a:t>
            </a:r>
            <a:r>
              <a:rPr lang="en-US" dirty="0"/>
              <a:t> and </a:t>
            </a:r>
            <a:r>
              <a:rPr lang="en-US" b="1" dirty="0">
                <a:solidFill>
                  <a:srgbClr val="002D86"/>
                </a:solidFill>
              </a:rPr>
              <a:t>sensing sensitivity</a:t>
            </a:r>
            <a:r>
              <a:rPr lang="en-US" dirty="0"/>
              <a:t> can be achieved.</a:t>
            </a:r>
          </a:p>
          <a:p>
            <a:pPr lvl="1"/>
            <a:r>
              <a:rPr lang="en-US" b="1" dirty="0">
                <a:solidFill>
                  <a:schemeClr val="accent6">
                    <a:lumMod val="50000"/>
                  </a:schemeClr>
                </a:solidFill>
              </a:rPr>
              <a:t>Minimal number of sensors </a:t>
            </a:r>
            <a:r>
              <a:rPr lang="en-US" dirty="0"/>
              <a:t>is desirable.</a:t>
            </a:r>
          </a:p>
        </p:txBody>
      </p:sp>
      <p:pic>
        <p:nvPicPr>
          <p:cNvPr id="17" name="Picture 16">
            <a:extLst>
              <a:ext uri="{FF2B5EF4-FFF2-40B4-BE49-F238E27FC236}">
                <a16:creationId xmlns:a16="http://schemas.microsoft.com/office/drawing/2014/main" id="{49947210-4355-4A56-8498-D1D8FB054DA9}"/>
              </a:ext>
            </a:extLst>
          </p:cNvPr>
          <p:cNvPicPr>
            <a:picLocks noChangeAspect="1"/>
          </p:cNvPicPr>
          <p:nvPr/>
        </p:nvPicPr>
        <p:blipFill>
          <a:blip r:embed="rId6"/>
          <a:stretch>
            <a:fillRect/>
          </a:stretch>
        </p:blipFill>
        <p:spPr>
          <a:xfrm>
            <a:off x="4285129" y="2185207"/>
            <a:ext cx="2571524" cy="2682316"/>
          </a:xfrm>
          <a:prstGeom prst="rect">
            <a:avLst/>
          </a:prstGeom>
        </p:spPr>
      </p:pic>
      <p:sp>
        <p:nvSpPr>
          <p:cNvPr id="6" name="Arrow: Down 5">
            <a:extLst>
              <a:ext uri="{FF2B5EF4-FFF2-40B4-BE49-F238E27FC236}">
                <a16:creationId xmlns:a16="http://schemas.microsoft.com/office/drawing/2014/main" id="{96F9D398-B278-44D8-BAD9-C12DA0E5BE0F}"/>
              </a:ext>
            </a:extLst>
          </p:cNvPr>
          <p:cNvSpPr/>
          <p:nvPr/>
        </p:nvSpPr>
        <p:spPr>
          <a:xfrm>
            <a:off x="5625135" y="2565037"/>
            <a:ext cx="444586" cy="552194"/>
          </a:xfrm>
          <a:prstGeom prst="downArrow">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1D701C4-44F8-4A5F-AFC9-D27611BB0441}"/>
              </a:ext>
            </a:extLst>
          </p:cNvPr>
          <p:cNvSpPr/>
          <p:nvPr/>
        </p:nvSpPr>
        <p:spPr>
          <a:xfrm>
            <a:off x="5526291" y="1924926"/>
            <a:ext cx="740518" cy="369332"/>
          </a:xfrm>
          <a:prstGeom prst="rect">
            <a:avLst/>
          </a:prstGeom>
        </p:spPr>
        <p:txBody>
          <a:bodyPr wrap="square">
            <a:spAutoFit/>
          </a:bodyPr>
          <a:lstStyle/>
          <a:p>
            <a:r>
              <a:rPr lang="en-US" b="1" dirty="0">
                <a:solidFill>
                  <a:srgbClr val="002D86"/>
                </a:solidFill>
              </a:rPr>
              <a:t>Theta</a:t>
            </a:r>
            <a:endParaRPr lang="en-US" dirty="0"/>
          </a:p>
        </p:txBody>
      </p:sp>
      <p:sp>
        <p:nvSpPr>
          <p:cNvPr id="9" name="Arrow: Down 8">
            <a:extLst>
              <a:ext uri="{FF2B5EF4-FFF2-40B4-BE49-F238E27FC236}">
                <a16:creationId xmlns:a16="http://schemas.microsoft.com/office/drawing/2014/main" id="{13D2F4BE-9724-4ED6-8E62-18ECF395DDB7}"/>
              </a:ext>
            </a:extLst>
          </p:cNvPr>
          <p:cNvSpPr/>
          <p:nvPr/>
        </p:nvSpPr>
        <p:spPr>
          <a:xfrm rot="3039351">
            <a:off x="6075957" y="2741245"/>
            <a:ext cx="431386" cy="603900"/>
          </a:xfrm>
          <a:prstGeom prst="downArrow">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64048A-6581-4A92-BFEB-A97562971658}"/>
              </a:ext>
            </a:extLst>
          </p:cNvPr>
          <p:cNvSpPr/>
          <p:nvPr/>
        </p:nvSpPr>
        <p:spPr>
          <a:xfrm>
            <a:off x="6455654" y="2388269"/>
            <a:ext cx="751550" cy="369332"/>
          </a:xfrm>
          <a:prstGeom prst="rect">
            <a:avLst/>
          </a:prstGeom>
        </p:spPr>
        <p:txBody>
          <a:bodyPr wrap="square">
            <a:spAutoFit/>
          </a:bodyPr>
          <a:lstStyle/>
          <a:p>
            <a:r>
              <a:rPr lang="en-US" b="1" dirty="0">
                <a:solidFill>
                  <a:srgbClr val="002D86"/>
                </a:solidFill>
              </a:rPr>
              <a:t>Alpha</a:t>
            </a:r>
            <a:endParaRPr lang="en-US" dirty="0"/>
          </a:p>
        </p:txBody>
      </p:sp>
      <p:sp>
        <p:nvSpPr>
          <p:cNvPr id="11" name="Arrow: Down 10">
            <a:extLst>
              <a:ext uri="{FF2B5EF4-FFF2-40B4-BE49-F238E27FC236}">
                <a16:creationId xmlns:a16="http://schemas.microsoft.com/office/drawing/2014/main" id="{D2E8BF0E-98F1-4D2B-82D3-1CDBAE2C4ACA}"/>
              </a:ext>
            </a:extLst>
          </p:cNvPr>
          <p:cNvSpPr/>
          <p:nvPr/>
        </p:nvSpPr>
        <p:spPr>
          <a:xfrm rot="16200000">
            <a:off x="4993148" y="3020635"/>
            <a:ext cx="431386" cy="832588"/>
          </a:xfrm>
          <a:prstGeom prst="downArrow">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7D877D0-3327-436D-B3F6-EAA7FF98200E}"/>
              </a:ext>
            </a:extLst>
          </p:cNvPr>
          <p:cNvSpPr/>
          <p:nvPr/>
        </p:nvSpPr>
        <p:spPr>
          <a:xfrm>
            <a:off x="4051067" y="3283281"/>
            <a:ext cx="641521" cy="369332"/>
          </a:xfrm>
          <a:prstGeom prst="rect">
            <a:avLst/>
          </a:prstGeom>
        </p:spPr>
        <p:txBody>
          <a:bodyPr wrap="square">
            <a:spAutoFit/>
          </a:bodyPr>
          <a:lstStyle/>
          <a:p>
            <a:r>
              <a:rPr lang="en-US" b="1" dirty="0">
                <a:solidFill>
                  <a:srgbClr val="002D86"/>
                </a:solidFill>
              </a:rPr>
              <a:t>EOG</a:t>
            </a:r>
            <a:endParaRPr lang="en-US" dirty="0"/>
          </a:p>
        </p:txBody>
      </p:sp>
      <p:sp>
        <p:nvSpPr>
          <p:cNvPr id="13" name="Arrow: Down 12">
            <a:extLst>
              <a:ext uri="{FF2B5EF4-FFF2-40B4-BE49-F238E27FC236}">
                <a16:creationId xmlns:a16="http://schemas.microsoft.com/office/drawing/2014/main" id="{0B6EB9AA-BDC4-40D4-B6AF-17085CE0FD1F}"/>
              </a:ext>
            </a:extLst>
          </p:cNvPr>
          <p:cNvSpPr/>
          <p:nvPr/>
        </p:nvSpPr>
        <p:spPr>
          <a:xfrm rot="13820156">
            <a:off x="5268804" y="3875986"/>
            <a:ext cx="431386" cy="832588"/>
          </a:xfrm>
          <a:prstGeom prst="downArrow">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3AADA9-A14D-4E12-AE7C-F7C2598CB139}"/>
              </a:ext>
            </a:extLst>
          </p:cNvPr>
          <p:cNvSpPr/>
          <p:nvPr/>
        </p:nvSpPr>
        <p:spPr>
          <a:xfrm>
            <a:off x="4428136" y="4562499"/>
            <a:ext cx="641522" cy="369332"/>
          </a:xfrm>
          <a:prstGeom prst="rect">
            <a:avLst/>
          </a:prstGeom>
        </p:spPr>
        <p:txBody>
          <a:bodyPr wrap="square">
            <a:spAutoFit/>
          </a:bodyPr>
          <a:lstStyle/>
          <a:p>
            <a:r>
              <a:rPr lang="en-US" b="1" dirty="0">
                <a:solidFill>
                  <a:srgbClr val="002D86"/>
                </a:solidFill>
              </a:rPr>
              <a:t>EMG</a:t>
            </a:r>
            <a:endParaRPr lang="en-US" dirty="0"/>
          </a:p>
        </p:txBody>
      </p:sp>
      <p:sp>
        <p:nvSpPr>
          <p:cNvPr id="16" name="Rectangle 15">
            <a:extLst>
              <a:ext uri="{FF2B5EF4-FFF2-40B4-BE49-F238E27FC236}">
                <a16:creationId xmlns:a16="http://schemas.microsoft.com/office/drawing/2014/main" id="{70216EF8-2199-4D5E-BFF0-E02EFDB9A963}"/>
              </a:ext>
            </a:extLst>
          </p:cNvPr>
          <p:cNvSpPr/>
          <p:nvPr/>
        </p:nvSpPr>
        <p:spPr>
          <a:xfrm>
            <a:off x="6595638" y="3670692"/>
            <a:ext cx="605227" cy="369332"/>
          </a:xfrm>
          <a:prstGeom prst="rect">
            <a:avLst/>
          </a:prstGeom>
        </p:spPr>
        <p:txBody>
          <a:bodyPr wrap="square">
            <a:spAutoFit/>
          </a:bodyPr>
          <a:lstStyle/>
          <a:p>
            <a:r>
              <a:rPr lang="en-US" b="1" dirty="0">
                <a:solidFill>
                  <a:schemeClr val="accent6">
                    <a:lumMod val="50000"/>
                  </a:schemeClr>
                </a:solidFill>
              </a:rPr>
              <a:t>EDA</a:t>
            </a:r>
            <a:endParaRPr lang="en-US" dirty="0">
              <a:solidFill>
                <a:schemeClr val="accent6">
                  <a:lumMod val="50000"/>
                </a:schemeClr>
              </a:solidFill>
            </a:endParaRPr>
          </a:p>
        </p:txBody>
      </p:sp>
      <p:sp>
        <p:nvSpPr>
          <p:cNvPr id="18" name="Arrow: Down 17">
            <a:extLst>
              <a:ext uri="{FF2B5EF4-FFF2-40B4-BE49-F238E27FC236}">
                <a16:creationId xmlns:a16="http://schemas.microsoft.com/office/drawing/2014/main" id="{155C9152-983D-42C5-B1A3-78FC44AACCAF}"/>
              </a:ext>
            </a:extLst>
          </p:cNvPr>
          <p:cNvSpPr/>
          <p:nvPr/>
        </p:nvSpPr>
        <p:spPr>
          <a:xfrm rot="6620777">
            <a:off x="6129195" y="3438230"/>
            <a:ext cx="431386" cy="428936"/>
          </a:xfrm>
          <a:prstGeom prst="down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CF3277D-4CFB-4197-AD65-051409CB69F4}"/>
              </a:ext>
            </a:extLst>
          </p:cNvPr>
          <p:cNvPicPr>
            <a:picLocks noChangeAspect="1"/>
          </p:cNvPicPr>
          <p:nvPr/>
        </p:nvPicPr>
        <p:blipFill>
          <a:blip r:embed="rId7"/>
          <a:stretch>
            <a:fillRect/>
          </a:stretch>
        </p:blipFill>
        <p:spPr>
          <a:xfrm>
            <a:off x="7103152" y="2151383"/>
            <a:ext cx="1734473" cy="2852430"/>
          </a:xfrm>
          <a:prstGeom prst="rect">
            <a:avLst/>
          </a:prstGeom>
        </p:spPr>
      </p:pic>
      <p:cxnSp>
        <p:nvCxnSpPr>
          <p:cNvPr id="21" name="Straight Connector 20">
            <a:extLst>
              <a:ext uri="{FF2B5EF4-FFF2-40B4-BE49-F238E27FC236}">
                <a16:creationId xmlns:a16="http://schemas.microsoft.com/office/drawing/2014/main" id="{0C335EAE-4B99-47D2-B494-4F3D23C5E403}"/>
              </a:ext>
            </a:extLst>
          </p:cNvPr>
          <p:cNvCxnSpPr>
            <a:cxnSpLocks/>
          </p:cNvCxnSpPr>
          <p:nvPr/>
        </p:nvCxnSpPr>
        <p:spPr>
          <a:xfrm flipV="1">
            <a:off x="5700579" y="2924692"/>
            <a:ext cx="1576259" cy="118504"/>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50E0094-12F4-421E-B82A-AF3EB5029C17}"/>
              </a:ext>
            </a:extLst>
          </p:cNvPr>
          <p:cNvCxnSpPr>
            <a:cxnSpLocks/>
          </p:cNvCxnSpPr>
          <p:nvPr/>
        </p:nvCxnSpPr>
        <p:spPr>
          <a:xfrm>
            <a:off x="5625135" y="3793866"/>
            <a:ext cx="1651703" cy="62678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4A8F38F8-F05D-4125-84D0-53D6526AF00F}"/>
              </a:ext>
            </a:extLst>
          </p:cNvPr>
          <p:cNvSpPr/>
          <p:nvPr/>
        </p:nvSpPr>
        <p:spPr>
          <a:xfrm>
            <a:off x="7175471" y="2940675"/>
            <a:ext cx="760012" cy="369332"/>
          </a:xfrm>
          <a:prstGeom prst="rect">
            <a:avLst/>
          </a:prstGeom>
        </p:spPr>
        <p:txBody>
          <a:bodyPr wrap="square">
            <a:spAutoFit/>
          </a:bodyPr>
          <a:lstStyle/>
          <a:p>
            <a:r>
              <a:rPr lang="en-US" b="1" dirty="0">
                <a:solidFill>
                  <a:srgbClr val="002D86"/>
                </a:solidFill>
              </a:rPr>
              <a:t>Signal</a:t>
            </a:r>
            <a:endParaRPr lang="en-US" dirty="0"/>
          </a:p>
        </p:txBody>
      </p:sp>
      <p:sp>
        <p:nvSpPr>
          <p:cNvPr id="29" name="Rectangle 28">
            <a:extLst>
              <a:ext uri="{FF2B5EF4-FFF2-40B4-BE49-F238E27FC236}">
                <a16:creationId xmlns:a16="http://schemas.microsoft.com/office/drawing/2014/main" id="{00D6996E-9B6A-437F-BDFB-0CF309336766}"/>
              </a:ext>
            </a:extLst>
          </p:cNvPr>
          <p:cNvSpPr/>
          <p:nvPr/>
        </p:nvSpPr>
        <p:spPr>
          <a:xfrm>
            <a:off x="7200864" y="4017915"/>
            <a:ext cx="602802" cy="369332"/>
          </a:xfrm>
          <a:prstGeom prst="rect">
            <a:avLst/>
          </a:prstGeom>
        </p:spPr>
        <p:txBody>
          <a:bodyPr wrap="square">
            <a:spAutoFit/>
          </a:bodyPr>
          <a:lstStyle/>
          <a:p>
            <a:r>
              <a:rPr lang="en-US" b="1" dirty="0">
                <a:solidFill>
                  <a:srgbClr val="002D86"/>
                </a:solidFill>
              </a:rPr>
              <a:t>Ref.</a:t>
            </a:r>
            <a:endParaRPr lang="en-US" dirty="0"/>
          </a:p>
        </p:txBody>
      </p:sp>
      <p:sp>
        <p:nvSpPr>
          <p:cNvPr id="30" name="Rectangle 29">
            <a:extLst>
              <a:ext uri="{FF2B5EF4-FFF2-40B4-BE49-F238E27FC236}">
                <a16:creationId xmlns:a16="http://schemas.microsoft.com/office/drawing/2014/main" id="{C8DF7A09-6F4D-4E2B-90D6-F2A8AEDCEA1E}"/>
              </a:ext>
            </a:extLst>
          </p:cNvPr>
          <p:cNvSpPr/>
          <p:nvPr/>
        </p:nvSpPr>
        <p:spPr>
          <a:xfrm>
            <a:off x="7253608" y="3504143"/>
            <a:ext cx="605227" cy="369332"/>
          </a:xfrm>
          <a:prstGeom prst="rect">
            <a:avLst/>
          </a:prstGeom>
        </p:spPr>
        <p:txBody>
          <a:bodyPr wrap="square">
            <a:spAutoFit/>
          </a:bodyPr>
          <a:lstStyle/>
          <a:p>
            <a:r>
              <a:rPr lang="en-US" b="1" dirty="0">
                <a:solidFill>
                  <a:schemeClr val="accent6">
                    <a:lumMod val="50000"/>
                  </a:schemeClr>
                </a:solidFill>
              </a:rPr>
              <a:t>EDA</a:t>
            </a:r>
            <a:endParaRPr lang="en-US" dirty="0">
              <a:solidFill>
                <a:schemeClr val="accent6">
                  <a:lumMod val="50000"/>
                </a:schemeClr>
              </a:solidFill>
            </a:endParaRPr>
          </a:p>
        </p:txBody>
      </p:sp>
      <p:pic>
        <p:nvPicPr>
          <p:cNvPr id="36" name="Picture 35">
            <a:extLst>
              <a:ext uri="{FF2B5EF4-FFF2-40B4-BE49-F238E27FC236}">
                <a16:creationId xmlns:a16="http://schemas.microsoft.com/office/drawing/2014/main" id="{7E04F34A-E455-4519-A33B-C1F8CDB1774F}"/>
              </a:ext>
            </a:extLst>
          </p:cNvPr>
          <p:cNvPicPr>
            <a:picLocks noChangeAspect="1"/>
          </p:cNvPicPr>
          <p:nvPr/>
        </p:nvPicPr>
        <p:blipFill>
          <a:blip r:embed="rId8"/>
          <a:stretch>
            <a:fillRect/>
          </a:stretch>
        </p:blipFill>
        <p:spPr>
          <a:xfrm>
            <a:off x="8791004" y="1491679"/>
            <a:ext cx="2430150" cy="2308875"/>
          </a:xfrm>
          <a:prstGeom prst="rect">
            <a:avLst/>
          </a:prstGeom>
        </p:spPr>
      </p:pic>
      <p:pic>
        <p:nvPicPr>
          <p:cNvPr id="38" name="Picture 37">
            <a:extLst>
              <a:ext uri="{FF2B5EF4-FFF2-40B4-BE49-F238E27FC236}">
                <a16:creationId xmlns:a16="http://schemas.microsoft.com/office/drawing/2014/main" id="{EF9F83D7-8E05-44BF-B1B1-8CFD7D308F80}"/>
              </a:ext>
            </a:extLst>
          </p:cNvPr>
          <p:cNvPicPr>
            <a:picLocks noChangeAspect="1"/>
          </p:cNvPicPr>
          <p:nvPr/>
        </p:nvPicPr>
        <p:blipFill>
          <a:blip r:embed="rId9"/>
          <a:stretch>
            <a:fillRect/>
          </a:stretch>
        </p:blipFill>
        <p:spPr>
          <a:xfrm>
            <a:off x="8845540" y="4171056"/>
            <a:ext cx="2539952" cy="2306885"/>
          </a:xfrm>
          <a:prstGeom prst="rect">
            <a:avLst/>
          </a:prstGeom>
        </p:spPr>
      </p:pic>
      <p:sp>
        <p:nvSpPr>
          <p:cNvPr id="39" name="Rounded Rectangle 41">
            <a:extLst>
              <a:ext uri="{FF2B5EF4-FFF2-40B4-BE49-F238E27FC236}">
                <a16:creationId xmlns:a16="http://schemas.microsoft.com/office/drawing/2014/main" id="{3B4BEC0D-1351-4E2B-97FE-C1C4D3F6903A}"/>
              </a:ext>
            </a:extLst>
          </p:cNvPr>
          <p:cNvSpPr/>
          <p:nvPr/>
        </p:nvSpPr>
        <p:spPr>
          <a:xfrm>
            <a:off x="442193" y="4236819"/>
            <a:ext cx="3884629" cy="766994"/>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t>
            </a:r>
            <a:r>
              <a:rPr lang="en-US" sz="2000" b="1" dirty="0"/>
              <a:t>he ear is </a:t>
            </a:r>
            <a:r>
              <a:rPr lang="en-US" sz="2000" b="1" dirty="0">
                <a:solidFill>
                  <a:schemeClr val="bg1"/>
                </a:solidFill>
              </a:rPr>
              <a:t>the intersection </a:t>
            </a:r>
            <a:r>
              <a:rPr lang="en-US" sz="2000" b="1" dirty="0"/>
              <a:t>of head-based </a:t>
            </a:r>
            <a:r>
              <a:rPr lang="en-US" sz="2000" b="1" dirty="0" err="1"/>
              <a:t>biosignal</a:t>
            </a:r>
            <a:r>
              <a:rPr lang="en-US" sz="2000" b="1" dirty="0"/>
              <a:t>!</a:t>
            </a:r>
          </a:p>
        </p:txBody>
      </p:sp>
      <p:sp>
        <p:nvSpPr>
          <p:cNvPr id="35" name="Arrow: Down 34">
            <a:extLst>
              <a:ext uri="{FF2B5EF4-FFF2-40B4-BE49-F238E27FC236}">
                <a16:creationId xmlns:a16="http://schemas.microsoft.com/office/drawing/2014/main" id="{BE86C51C-DA02-4A0C-BE97-4BFB182DF735}"/>
              </a:ext>
            </a:extLst>
          </p:cNvPr>
          <p:cNvSpPr/>
          <p:nvPr/>
        </p:nvSpPr>
        <p:spPr>
          <a:xfrm>
            <a:off x="10174653" y="3904431"/>
            <a:ext cx="352934" cy="331835"/>
          </a:xfrm>
          <a:prstGeom prst="downArrow">
            <a:avLst/>
          </a:prstGeom>
          <a:solidFill>
            <a:srgbClr val="C00000"/>
          </a:solidFill>
          <a:ln w="19050">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27794809"/>
      </p:ext>
    </p:extLst>
  </p:cSld>
  <p:clrMapOvr>
    <a:masterClrMapping/>
  </p:clrMapOvr>
  <mc:AlternateContent xmlns:mc="http://schemas.openxmlformats.org/markup-compatibility/2006" xmlns:p14="http://schemas.microsoft.com/office/powerpoint/2010/main">
    <mc:Choice Requires="p14">
      <p:transition spd="slow" p14:dur="2000" advTm="90211"/>
    </mc:Choice>
    <mc:Fallback xmlns="">
      <p:transition spd="slow" advTm="90211"/>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0" y="145822"/>
            <a:ext cx="8458712" cy="1269051"/>
          </a:xfrm>
        </p:spPr>
        <p:txBody>
          <a:bodyPr>
            <a:normAutofit fontScale="90000"/>
          </a:bodyPr>
          <a:lstStyle/>
          <a:p>
            <a:r>
              <a:rPr lang="en-US" dirty="0"/>
              <a:t>Challenge #1: Where to place the sensors? (2/2)</a:t>
            </a:r>
            <a:br>
              <a:rPr lang="en-US" dirty="0"/>
            </a:br>
            <a:r>
              <a:rPr lang="en-US" i="1" dirty="0"/>
              <a:t>Feasibility confirmation</a:t>
            </a:r>
          </a:p>
        </p:txBody>
      </p:sp>
      <p:sp>
        <p:nvSpPr>
          <p:cNvPr id="4" name="Content Placeholder 4">
            <a:extLst>
              <a:ext uri="{FF2B5EF4-FFF2-40B4-BE49-F238E27FC236}">
                <a16:creationId xmlns:a16="http://schemas.microsoft.com/office/drawing/2014/main" id="{572F7E13-9083-452B-A8D5-7E0B5ABA8AAE}"/>
              </a:ext>
            </a:extLst>
          </p:cNvPr>
          <p:cNvSpPr txBox="1">
            <a:spLocks/>
          </p:cNvSpPr>
          <p:nvPr/>
        </p:nvSpPr>
        <p:spPr>
          <a:xfrm>
            <a:off x="7843101" y="1820713"/>
            <a:ext cx="4200277" cy="1117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 Unique characteristics/challenges</a:t>
            </a:r>
            <a:r>
              <a:rPr lang="en-US" dirty="0">
                <a:solidFill>
                  <a:srgbClr val="C00000"/>
                </a:solidFill>
              </a:rPr>
              <a:t> </a:t>
            </a:r>
            <a:r>
              <a:rPr lang="en-US" dirty="0"/>
              <a:t>of the BTE signals?</a:t>
            </a:r>
          </a:p>
        </p:txBody>
      </p:sp>
      <p:pic>
        <p:nvPicPr>
          <p:cNvPr id="20" name="Picture 19">
            <a:extLst>
              <a:ext uri="{FF2B5EF4-FFF2-40B4-BE49-F238E27FC236}">
                <a16:creationId xmlns:a16="http://schemas.microsoft.com/office/drawing/2014/main" id="{57B85031-7F07-4800-A159-0FEBA14F9882}"/>
              </a:ext>
            </a:extLst>
          </p:cNvPr>
          <p:cNvPicPr>
            <a:picLocks noChangeAspect="1"/>
          </p:cNvPicPr>
          <p:nvPr/>
        </p:nvPicPr>
        <p:blipFill>
          <a:blip r:embed="rId4"/>
          <a:stretch>
            <a:fillRect/>
          </a:stretch>
        </p:blipFill>
        <p:spPr>
          <a:xfrm>
            <a:off x="778731" y="3981584"/>
            <a:ext cx="3211881" cy="2254698"/>
          </a:xfrm>
          <a:prstGeom prst="rect">
            <a:avLst/>
          </a:prstGeom>
        </p:spPr>
      </p:pic>
      <p:pic>
        <p:nvPicPr>
          <p:cNvPr id="22" name="Picture 21">
            <a:extLst>
              <a:ext uri="{FF2B5EF4-FFF2-40B4-BE49-F238E27FC236}">
                <a16:creationId xmlns:a16="http://schemas.microsoft.com/office/drawing/2014/main" id="{FA4C6284-F0A7-422F-B0CD-410031B022F5}"/>
              </a:ext>
            </a:extLst>
          </p:cNvPr>
          <p:cNvPicPr>
            <a:picLocks noChangeAspect="1"/>
          </p:cNvPicPr>
          <p:nvPr/>
        </p:nvPicPr>
        <p:blipFill>
          <a:blip r:embed="rId5"/>
          <a:stretch>
            <a:fillRect/>
          </a:stretch>
        </p:blipFill>
        <p:spPr>
          <a:xfrm>
            <a:off x="366861" y="1544385"/>
            <a:ext cx="4077186" cy="2307687"/>
          </a:xfrm>
          <a:prstGeom prst="rect">
            <a:avLst/>
          </a:prstGeom>
        </p:spPr>
      </p:pic>
      <p:pic>
        <p:nvPicPr>
          <p:cNvPr id="24" name="Picture 23">
            <a:extLst>
              <a:ext uri="{FF2B5EF4-FFF2-40B4-BE49-F238E27FC236}">
                <a16:creationId xmlns:a16="http://schemas.microsoft.com/office/drawing/2014/main" id="{A91111DB-B877-4A10-B44F-64E0DC0AFAB3}"/>
              </a:ext>
            </a:extLst>
          </p:cNvPr>
          <p:cNvPicPr>
            <a:picLocks noChangeAspect="1"/>
          </p:cNvPicPr>
          <p:nvPr/>
        </p:nvPicPr>
        <p:blipFill>
          <a:blip r:embed="rId6"/>
          <a:stretch>
            <a:fillRect/>
          </a:stretch>
        </p:blipFill>
        <p:spPr>
          <a:xfrm>
            <a:off x="4642065" y="1559369"/>
            <a:ext cx="3074016" cy="2292703"/>
          </a:xfrm>
          <a:prstGeom prst="rect">
            <a:avLst/>
          </a:prstGeom>
        </p:spPr>
      </p:pic>
      <p:pic>
        <p:nvPicPr>
          <p:cNvPr id="26" name="Picture 25">
            <a:extLst>
              <a:ext uri="{FF2B5EF4-FFF2-40B4-BE49-F238E27FC236}">
                <a16:creationId xmlns:a16="http://schemas.microsoft.com/office/drawing/2014/main" id="{F5B7C5B4-AC2E-4B71-ABEA-0147BA674883}"/>
              </a:ext>
            </a:extLst>
          </p:cNvPr>
          <p:cNvPicPr>
            <a:picLocks noChangeAspect="1"/>
          </p:cNvPicPr>
          <p:nvPr/>
        </p:nvPicPr>
        <p:blipFill>
          <a:blip r:embed="rId7"/>
          <a:stretch>
            <a:fillRect/>
          </a:stretch>
        </p:blipFill>
        <p:spPr>
          <a:xfrm>
            <a:off x="5201585" y="3992652"/>
            <a:ext cx="1954976" cy="2243630"/>
          </a:xfrm>
          <a:prstGeom prst="rect">
            <a:avLst/>
          </a:prstGeom>
        </p:spPr>
      </p:pic>
      <p:sp>
        <p:nvSpPr>
          <p:cNvPr id="13" name="Content Placeholder 4">
            <a:extLst>
              <a:ext uri="{FF2B5EF4-FFF2-40B4-BE49-F238E27FC236}">
                <a16:creationId xmlns:a16="http://schemas.microsoft.com/office/drawing/2014/main" id="{27CEBF30-8A6E-4CA0-9000-5DFEA6555DD0}"/>
              </a:ext>
            </a:extLst>
          </p:cNvPr>
          <p:cNvSpPr txBox="1">
            <a:spLocks/>
          </p:cNvSpPr>
          <p:nvPr/>
        </p:nvSpPr>
        <p:spPr>
          <a:xfrm>
            <a:off x="7843100" y="2970932"/>
            <a:ext cx="4200277" cy="2412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b="1" dirty="0">
                <a:solidFill>
                  <a:srgbClr val="002060"/>
                </a:solidFill>
              </a:rPr>
              <a:t>Low amplitude </a:t>
            </a:r>
            <a:r>
              <a:rPr lang="en-US" dirty="0"/>
              <a:t>of BTE EEG/EOG. (i.e. &lt;50uV vs. 100-500uV)</a:t>
            </a:r>
          </a:p>
          <a:p>
            <a:pPr lvl="1"/>
            <a:r>
              <a:rPr lang="en-US" b="1" dirty="0">
                <a:solidFill>
                  <a:srgbClr val="002060"/>
                </a:solidFill>
              </a:rPr>
              <a:t>Overlap</a:t>
            </a:r>
            <a:r>
              <a:rPr lang="en-US" dirty="0"/>
              <a:t> frequency bands between BTE EEG/EOG and EMG with </a:t>
            </a:r>
            <a:r>
              <a:rPr lang="en-US" b="1" dirty="0">
                <a:solidFill>
                  <a:schemeClr val="accent6">
                    <a:lumMod val="50000"/>
                  </a:schemeClr>
                </a:solidFill>
              </a:rPr>
              <a:t>a significant amplitude difference </a:t>
            </a:r>
            <a:r>
              <a:rPr lang="en-US" dirty="0"/>
              <a:t>(i.e. 1000x).</a:t>
            </a:r>
          </a:p>
          <a:p>
            <a:pPr lvl="1"/>
            <a:endParaRPr lang="en-US" dirty="0"/>
          </a:p>
        </p:txBody>
      </p:sp>
      <p:grpSp>
        <p:nvGrpSpPr>
          <p:cNvPr id="18" name="Group 17">
            <a:extLst>
              <a:ext uri="{FF2B5EF4-FFF2-40B4-BE49-F238E27FC236}">
                <a16:creationId xmlns:a16="http://schemas.microsoft.com/office/drawing/2014/main" id="{46F4AA61-7164-415C-8792-92415F36EB3E}"/>
              </a:ext>
            </a:extLst>
          </p:cNvPr>
          <p:cNvGrpSpPr/>
          <p:nvPr/>
        </p:nvGrpSpPr>
        <p:grpSpPr>
          <a:xfrm>
            <a:off x="8019423" y="261008"/>
            <a:ext cx="1479961" cy="1038678"/>
            <a:chOff x="1223310" y="4138548"/>
            <a:chExt cx="3109527" cy="1986654"/>
          </a:xfrm>
        </p:grpSpPr>
        <p:pic>
          <p:nvPicPr>
            <p:cNvPr id="19" name="Picture 18">
              <a:extLst>
                <a:ext uri="{FF2B5EF4-FFF2-40B4-BE49-F238E27FC236}">
                  <a16:creationId xmlns:a16="http://schemas.microsoft.com/office/drawing/2014/main" id="{1D81AD85-38A9-4F8D-85A6-769E7B229E0C}"/>
                </a:ext>
              </a:extLst>
            </p:cNvPr>
            <p:cNvPicPr>
              <a:picLocks noChangeAspect="1"/>
            </p:cNvPicPr>
            <p:nvPr/>
          </p:nvPicPr>
          <p:blipFill>
            <a:blip r:embed="rId8"/>
            <a:stretch>
              <a:fillRect/>
            </a:stretch>
          </p:blipFill>
          <p:spPr>
            <a:xfrm>
              <a:off x="2571939" y="4138548"/>
              <a:ext cx="1760898" cy="1986654"/>
            </a:xfrm>
            <a:prstGeom prst="rect">
              <a:avLst/>
            </a:prstGeom>
          </p:spPr>
        </p:pic>
        <p:sp>
          <p:nvSpPr>
            <p:cNvPr id="21" name="Oval 20">
              <a:extLst>
                <a:ext uri="{FF2B5EF4-FFF2-40B4-BE49-F238E27FC236}">
                  <a16:creationId xmlns:a16="http://schemas.microsoft.com/office/drawing/2014/main" id="{F6546ECA-AA24-4FBB-B025-8746913CE6C3}"/>
                </a:ext>
              </a:extLst>
            </p:cNvPr>
            <p:cNvSpPr/>
            <p:nvPr/>
          </p:nvSpPr>
          <p:spPr>
            <a:xfrm>
              <a:off x="2662190" y="5068679"/>
              <a:ext cx="430306" cy="462578"/>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4" descr="Image result for question mark">
              <a:extLst>
                <a:ext uri="{FF2B5EF4-FFF2-40B4-BE49-F238E27FC236}">
                  <a16:creationId xmlns:a16="http://schemas.microsoft.com/office/drawing/2014/main" id="{CEBC66CF-0422-4892-AFED-5577DE4735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23310" y="4214703"/>
              <a:ext cx="1230630" cy="1640840"/>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172182562"/>
      </p:ext>
    </p:extLst>
  </p:cSld>
  <p:clrMapOvr>
    <a:masterClrMapping/>
  </p:clrMapOvr>
  <mc:AlternateContent xmlns:mc="http://schemas.openxmlformats.org/markup-compatibility/2006" xmlns:p14="http://schemas.microsoft.com/office/powerpoint/2010/main">
    <mc:Choice Requires="p14">
      <p:transition spd="slow" p14:dur="2000" advTm="73975"/>
    </mc:Choice>
    <mc:Fallback xmlns="">
      <p:transition spd="slow" advTm="7397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9595"/>
            <a:ext cx="8106770" cy="1213236"/>
          </a:xfrm>
        </p:spPr>
        <p:txBody>
          <a:bodyPr>
            <a:normAutofit/>
          </a:bodyPr>
          <a:lstStyle/>
          <a:p>
            <a:r>
              <a:rPr lang="en-US" dirty="0"/>
              <a:t>Challenge #2: Motion and environmental noise (1/3)</a:t>
            </a:r>
          </a:p>
        </p:txBody>
      </p:sp>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7157945" y="1713295"/>
            <a:ext cx="4568999" cy="2010293"/>
          </a:xfrm>
        </p:spPr>
        <p:txBody>
          <a:bodyPr>
            <a:normAutofit/>
          </a:bodyPr>
          <a:lstStyle/>
          <a:p>
            <a:r>
              <a:rPr lang="en-US" b="1" dirty="0"/>
              <a:t> Motion artifacts:</a:t>
            </a:r>
          </a:p>
          <a:p>
            <a:pPr lvl="1"/>
            <a:r>
              <a:rPr lang="en-US" b="1" dirty="0">
                <a:solidFill>
                  <a:srgbClr val="C00000"/>
                </a:solidFill>
              </a:rPr>
              <a:t>Micro-motions </a:t>
            </a:r>
            <a:r>
              <a:rPr lang="en-US" dirty="0"/>
              <a:t>of the sensing electrodes.</a:t>
            </a:r>
          </a:p>
          <a:p>
            <a:pPr lvl="1"/>
            <a:r>
              <a:rPr lang="en-US" b="1" dirty="0">
                <a:solidFill>
                  <a:srgbClr val="002D86"/>
                </a:solidFill>
              </a:rPr>
              <a:t>Fluctuation (i.e. microphonic triboelectric effect) </a:t>
            </a:r>
            <a:r>
              <a:rPr lang="en-US" dirty="0"/>
              <a:t>of the signal wires.</a:t>
            </a:r>
          </a:p>
          <a:p>
            <a:pPr lvl="1"/>
            <a:endParaRPr lang="en-US" dirty="0"/>
          </a:p>
          <a:p>
            <a:pPr lvl="1"/>
            <a:endParaRPr lang="en-US" dirty="0"/>
          </a:p>
        </p:txBody>
      </p:sp>
      <p:sp>
        <p:nvSpPr>
          <p:cNvPr id="26" name="Rounded Rectangle 41">
            <a:extLst>
              <a:ext uri="{FF2B5EF4-FFF2-40B4-BE49-F238E27FC236}">
                <a16:creationId xmlns:a16="http://schemas.microsoft.com/office/drawing/2014/main" id="{C289FE89-4F3B-496D-B20B-DF85C1795830}"/>
              </a:ext>
            </a:extLst>
          </p:cNvPr>
          <p:cNvSpPr/>
          <p:nvPr/>
        </p:nvSpPr>
        <p:spPr>
          <a:xfrm>
            <a:off x="1392154" y="4406130"/>
            <a:ext cx="4347227" cy="645208"/>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Motion and environmental noise is a long-standing challenge! </a:t>
            </a:r>
          </a:p>
        </p:txBody>
      </p:sp>
      <p:pic>
        <p:nvPicPr>
          <p:cNvPr id="27" name="Picture 26" descr="A close up of a logo&#10;&#10;Description automatically generated">
            <a:extLst>
              <a:ext uri="{FF2B5EF4-FFF2-40B4-BE49-F238E27FC236}">
                <a16:creationId xmlns:a16="http://schemas.microsoft.com/office/drawing/2014/main" id="{F1234D3A-2112-4CF3-B190-54E480B2E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490" y="2366889"/>
            <a:ext cx="3229029" cy="1808721"/>
          </a:xfrm>
          <a:prstGeom prst="rect">
            <a:avLst/>
          </a:prstGeom>
        </p:spPr>
      </p:pic>
      <p:pic>
        <p:nvPicPr>
          <p:cNvPr id="3" name="Picture 2">
            <a:extLst>
              <a:ext uri="{FF2B5EF4-FFF2-40B4-BE49-F238E27FC236}">
                <a16:creationId xmlns:a16="http://schemas.microsoft.com/office/drawing/2014/main" id="{70A56745-C656-411C-8F31-66818626AA43}"/>
              </a:ext>
            </a:extLst>
          </p:cNvPr>
          <p:cNvPicPr>
            <a:picLocks noChangeAspect="1"/>
          </p:cNvPicPr>
          <p:nvPr/>
        </p:nvPicPr>
        <p:blipFill>
          <a:blip r:embed="rId5"/>
          <a:stretch>
            <a:fillRect/>
          </a:stretch>
        </p:blipFill>
        <p:spPr>
          <a:xfrm>
            <a:off x="3777519" y="2362264"/>
            <a:ext cx="2932437" cy="1808721"/>
          </a:xfrm>
          <a:prstGeom prst="rect">
            <a:avLst/>
          </a:prstGeom>
        </p:spPr>
      </p:pic>
      <p:pic>
        <p:nvPicPr>
          <p:cNvPr id="31" name="Picture 30" descr="A close up of a logo&#10;&#10;Description automatically generated">
            <a:extLst>
              <a:ext uri="{FF2B5EF4-FFF2-40B4-BE49-F238E27FC236}">
                <a16:creationId xmlns:a16="http://schemas.microsoft.com/office/drawing/2014/main" id="{D8A90109-0436-4469-BA62-8BBA21E3A1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0985" y="273236"/>
            <a:ext cx="1867294" cy="1045953"/>
          </a:xfrm>
          <a:prstGeom prst="rect">
            <a:avLst/>
          </a:prstGeom>
        </p:spPr>
      </p:pic>
      <p:sp>
        <p:nvSpPr>
          <p:cNvPr id="32" name="Content Placeholder 4">
            <a:extLst>
              <a:ext uri="{FF2B5EF4-FFF2-40B4-BE49-F238E27FC236}">
                <a16:creationId xmlns:a16="http://schemas.microsoft.com/office/drawing/2014/main" id="{DC648D69-D22A-4CA2-B55E-41C3287FF216}"/>
              </a:ext>
            </a:extLst>
          </p:cNvPr>
          <p:cNvSpPr txBox="1">
            <a:spLocks/>
          </p:cNvSpPr>
          <p:nvPr/>
        </p:nvSpPr>
        <p:spPr>
          <a:xfrm>
            <a:off x="7157944" y="3723588"/>
            <a:ext cx="4568999" cy="2010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Environmental noise:</a:t>
            </a:r>
          </a:p>
          <a:p>
            <a:pPr lvl="1"/>
            <a:r>
              <a:rPr lang="en-US" dirty="0"/>
              <a:t>Noise coupled through the </a:t>
            </a:r>
            <a:r>
              <a:rPr lang="en-US" b="1" dirty="0">
                <a:solidFill>
                  <a:srgbClr val="C00000"/>
                </a:solidFill>
              </a:rPr>
              <a:t>human body</a:t>
            </a:r>
            <a:r>
              <a:rPr lang="en-US" dirty="0"/>
              <a:t> and </a:t>
            </a:r>
            <a:r>
              <a:rPr lang="en-US" b="1" dirty="0">
                <a:solidFill>
                  <a:srgbClr val="002D86"/>
                </a:solidFill>
              </a:rPr>
              <a:t>signal wires</a:t>
            </a:r>
            <a:r>
              <a:rPr lang="en-US" dirty="0"/>
              <a:t>.</a:t>
            </a:r>
          </a:p>
          <a:p>
            <a:pPr lvl="1"/>
            <a:r>
              <a:rPr lang="en-US" dirty="0"/>
              <a:t>Noise characteristic </a:t>
            </a:r>
            <a:r>
              <a:rPr lang="en-US" b="1" dirty="0">
                <a:solidFill>
                  <a:schemeClr val="accent6">
                    <a:lumMod val="50000"/>
                  </a:schemeClr>
                </a:solidFill>
              </a:rPr>
              <a:t>varies across environments</a:t>
            </a:r>
            <a:r>
              <a:rPr lang="en-US" dirty="0"/>
              <a:t>.</a:t>
            </a:r>
          </a:p>
        </p:txBody>
      </p:sp>
    </p:spTree>
    <p:custDataLst>
      <p:tags r:id="rId1"/>
    </p:custDataLst>
    <p:extLst>
      <p:ext uri="{BB962C8B-B14F-4D97-AF65-F5344CB8AC3E}">
        <p14:creationId xmlns:p14="http://schemas.microsoft.com/office/powerpoint/2010/main" val="3450584038"/>
      </p:ext>
    </p:extLst>
  </p:cSld>
  <p:clrMapOvr>
    <a:masterClrMapping/>
  </p:clrMapOvr>
  <mc:AlternateContent xmlns:mc="http://schemas.openxmlformats.org/markup-compatibility/2006" xmlns:p14="http://schemas.microsoft.com/office/powerpoint/2010/main">
    <mc:Choice Requires="p14">
      <p:transition spd="slow" p14:dur="2000" advTm="62676"/>
    </mc:Choice>
    <mc:Fallback xmlns="">
      <p:transition spd="slow" advTm="626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lstStyle/>
          <a:p>
            <a:r>
              <a:rPr lang="en-US" dirty="0"/>
              <a:t>TensorFlow Lite?</a:t>
            </a:r>
          </a:p>
        </p:txBody>
      </p:sp>
      <p:sp>
        <p:nvSpPr>
          <p:cNvPr id="13" name="TextBox 12">
            <a:extLst>
              <a:ext uri="{FF2B5EF4-FFF2-40B4-BE49-F238E27FC236}">
                <a16:creationId xmlns:a16="http://schemas.microsoft.com/office/drawing/2014/main" id="{905A36FD-AA93-83FE-3349-6A480CE762F4}"/>
              </a:ext>
            </a:extLst>
          </p:cNvPr>
          <p:cNvSpPr txBox="1"/>
          <p:nvPr/>
        </p:nvSpPr>
        <p:spPr>
          <a:xfrm>
            <a:off x="1739900" y="2151727"/>
            <a:ext cx="8712200" cy="2554545"/>
          </a:xfrm>
          <a:prstGeom prst="rect">
            <a:avLst/>
          </a:prstGeom>
          <a:noFill/>
        </p:spPr>
        <p:txBody>
          <a:bodyPr wrap="square">
            <a:spAutoFit/>
          </a:bodyPr>
          <a:lstStyle/>
          <a:p>
            <a:pPr algn="ctr"/>
            <a:r>
              <a:rPr lang="en-GB" sz="4000" i="1" dirty="0">
                <a:solidFill>
                  <a:srgbClr val="FF6F00"/>
                </a:solidFill>
                <a:effectLst/>
              </a:rPr>
              <a:t>TensorFlow Lite </a:t>
            </a:r>
            <a:r>
              <a:rPr lang="en-GB" sz="4000" i="1" dirty="0">
                <a:solidFill>
                  <a:srgbClr val="425066"/>
                </a:solidFill>
                <a:effectLst/>
              </a:rPr>
              <a:t>is a production</a:t>
            </a:r>
            <a:endParaRPr lang="en-GB" sz="4000" dirty="0">
              <a:solidFill>
                <a:srgbClr val="FF6F00"/>
              </a:solidFill>
              <a:effectLst/>
            </a:endParaRPr>
          </a:p>
          <a:p>
            <a:pPr algn="ctr"/>
            <a:r>
              <a:rPr lang="en-GB" sz="4000" i="1" dirty="0">
                <a:solidFill>
                  <a:srgbClr val="425066"/>
                </a:solidFill>
                <a:effectLst/>
              </a:rPr>
              <a:t>ready, cross-platform framework for</a:t>
            </a:r>
            <a:endParaRPr lang="en-GB" sz="4000" dirty="0">
              <a:solidFill>
                <a:srgbClr val="425066"/>
              </a:solidFill>
              <a:effectLst/>
            </a:endParaRPr>
          </a:p>
          <a:p>
            <a:pPr algn="ctr"/>
            <a:r>
              <a:rPr lang="en-GB" sz="4000" i="1" dirty="0">
                <a:solidFill>
                  <a:srgbClr val="425066"/>
                </a:solidFill>
                <a:effectLst/>
              </a:rPr>
              <a:t>deploying ML on </a:t>
            </a:r>
            <a:r>
              <a:rPr lang="en-GB" sz="4000" i="1" dirty="0">
                <a:solidFill>
                  <a:srgbClr val="FF6F00"/>
                </a:solidFill>
                <a:effectLst/>
              </a:rPr>
              <a:t>mobile devices and</a:t>
            </a:r>
            <a:endParaRPr lang="en-GB" sz="4000" dirty="0">
              <a:solidFill>
                <a:srgbClr val="FF6F00"/>
              </a:solidFill>
              <a:effectLst/>
            </a:endParaRPr>
          </a:p>
          <a:p>
            <a:pPr algn="ctr"/>
            <a:r>
              <a:rPr lang="en-GB" sz="4000" i="1" u="sng" dirty="0">
                <a:solidFill>
                  <a:srgbClr val="FF6F00"/>
                </a:solidFill>
                <a:effectLst/>
              </a:rPr>
              <a:t>embedded systems</a:t>
            </a:r>
            <a:endParaRPr lang="en-GB" sz="4000" u="sng" dirty="0">
              <a:solidFill>
                <a:srgbClr val="FF6F00"/>
              </a:solidFill>
              <a:effectLst/>
            </a:endParaRPr>
          </a:p>
        </p:txBody>
      </p:sp>
    </p:spTree>
    <p:extLst>
      <p:ext uri="{BB962C8B-B14F-4D97-AF65-F5344CB8AC3E}">
        <p14:creationId xmlns:p14="http://schemas.microsoft.com/office/powerpoint/2010/main" val="29700245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5909913" y="1680531"/>
            <a:ext cx="5817031" cy="507499"/>
          </a:xfrm>
        </p:spPr>
        <p:txBody>
          <a:bodyPr>
            <a:normAutofit/>
          </a:bodyPr>
          <a:lstStyle/>
          <a:p>
            <a:r>
              <a:rPr lang="en-US" b="1" dirty="0"/>
              <a:t> Electrical model:</a:t>
            </a:r>
            <a:endParaRPr lang="en-US" dirty="0"/>
          </a:p>
          <a:p>
            <a:pPr lvl="1"/>
            <a:endParaRPr lang="en-US" dirty="0"/>
          </a:p>
        </p:txBody>
      </p:sp>
      <p:sp>
        <p:nvSpPr>
          <p:cNvPr id="11" name="Title 1">
            <a:extLst>
              <a:ext uri="{FF2B5EF4-FFF2-40B4-BE49-F238E27FC236}">
                <a16:creationId xmlns:a16="http://schemas.microsoft.com/office/drawing/2014/main" id="{2ED3955B-285D-4C5C-9DFD-0C178F15D496}"/>
              </a:ext>
            </a:extLst>
          </p:cNvPr>
          <p:cNvSpPr txBox="1">
            <a:spLocks/>
          </p:cNvSpPr>
          <p:nvPr/>
        </p:nvSpPr>
        <p:spPr>
          <a:xfrm>
            <a:off x="0" y="98693"/>
            <a:ext cx="8188657" cy="135039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Challenge #2: Motion and environmental noise (2/3)</a:t>
            </a:r>
          </a:p>
          <a:p>
            <a:r>
              <a:rPr lang="en-US" i="1" dirty="0"/>
              <a:t>Three-folds cascaded amplifying (3CA) – Motion artifacts</a:t>
            </a:r>
          </a:p>
        </p:txBody>
      </p:sp>
      <p:pic>
        <p:nvPicPr>
          <p:cNvPr id="12" name="Picture 11" descr="A close up of a logo&#10;&#10;Description automatically generated">
            <a:extLst>
              <a:ext uri="{FF2B5EF4-FFF2-40B4-BE49-F238E27FC236}">
                <a16:creationId xmlns:a16="http://schemas.microsoft.com/office/drawing/2014/main" id="{96AF83E2-D4B8-4906-94A9-366A99F99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17485" y="250915"/>
            <a:ext cx="1867294" cy="104595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52D24B-67AA-412E-968F-A56F7ACAA920}"/>
                  </a:ext>
                </a:extLst>
              </p:cNvPr>
              <p:cNvSpPr txBox="1"/>
              <p:nvPr/>
            </p:nvSpPr>
            <p:spPr>
              <a:xfrm>
                <a:off x="5734050" y="2134450"/>
                <a:ext cx="6457950" cy="7907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num>
                        <m:den>
                          <m:r>
                            <a:rPr lang="en-US" b="0" i="1" smtClean="0">
                              <a:latin typeface="Cambria Math" panose="02040503050406030204" pitchFamily="18" charset="0"/>
                            </a:rPr>
                            <m:t>1+</m:t>
                          </m:r>
                          <m:d>
                            <m:dPr>
                              <m:ctrlPr>
                                <a:rPr lang="en-US" b="0" i="1" smtClean="0">
                                  <a:solidFill>
                                    <a:srgbClr val="C00000"/>
                                  </a:solidFill>
                                  <a:latin typeface="Cambria Math" panose="02040503050406030204" pitchFamily="18" charset="0"/>
                                </a:rPr>
                              </m:ctrlPr>
                            </m:dPr>
                            <m:e>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𝒁</m:t>
                                  </m:r>
                                </m:e>
                                <m:sub>
                                  <m:r>
                                    <a:rPr lang="en-US" b="1" i="1" smtClean="0">
                                      <a:solidFill>
                                        <a:srgbClr val="C00000"/>
                                      </a:solidFill>
                                      <a:latin typeface="Cambria Math" panose="02040503050406030204" pitchFamily="18" charset="0"/>
                                    </a:rPr>
                                    <m:t>𝒄</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𝒁</m:t>
                                  </m:r>
                                </m:e>
                                <m:sub>
                                  <m:r>
                                    <a:rPr lang="en-US" b="1" i="1" smtClean="0">
                                      <a:solidFill>
                                        <a:srgbClr val="C00000"/>
                                      </a:solidFill>
                                      <a:latin typeface="Cambria Math" panose="02040503050406030204" pitchFamily="18" charset="0"/>
                                    </a:rPr>
                                    <m:t>𝒄</m:t>
                                  </m:r>
                                  <m:r>
                                    <a:rPr lang="en-US" b="1" i="1" smtClean="0">
                                      <a:solidFill>
                                        <a:srgbClr val="C00000"/>
                                      </a:solidFill>
                                      <a:latin typeface="Cambria Math" panose="02040503050406030204" pitchFamily="18" charset="0"/>
                                    </a:rPr>
                                    <m:t>𝟐</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r>
                            <a:rPr lang="en-US" b="0" i="1" smtClean="0">
                              <a:latin typeface="Cambria Math" panose="02040503050406030204" pitchFamily="18" charset="0"/>
                            </a:rPr>
                            <m:t>𝑗𝑤</m:t>
                          </m:r>
                          <m:r>
                            <a:rPr lang="en-US" b="0" i="1" smtClean="0">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002D86"/>
                                  </a:solidFill>
                                  <a:latin typeface="Cambria Math" panose="02040503050406030204" pitchFamily="18" charset="0"/>
                                </a:rPr>
                                <m:t>𝑪</m:t>
                              </m:r>
                            </m:e>
                            <m:sub>
                              <m:r>
                                <a:rPr lang="en-US" b="1" i="1" smtClean="0">
                                  <a:solidFill>
                                    <a:srgbClr val="002D86"/>
                                  </a:solidFill>
                                  <a:latin typeface="Cambria Math" panose="02040503050406030204" pitchFamily="18" charset="0"/>
                                </a:rPr>
                                <m:t>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sub>
                          </m:sSub>
                          <m:r>
                            <a:rPr lang="en-US" b="0" i="1" smtClean="0">
                              <a:latin typeface="Cambria Math" panose="02040503050406030204" pitchFamily="18" charset="0"/>
                            </a:rPr>
                            <m:t>)</m:t>
                          </m:r>
                        </m:den>
                      </m:f>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3D52D24B-67AA-412E-968F-A56F7ACAA920}"/>
                  </a:ext>
                </a:extLst>
              </p:cNvPr>
              <p:cNvSpPr txBox="1">
                <a:spLocks noRot="1" noChangeAspect="1" noMove="1" noResize="1" noEditPoints="1" noAdjustHandles="1" noChangeArrowheads="1" noChangeShapeType="1" noTextEdit="1"/>
              </p:cNvSpPr>
              <p:nvPr/>
            </p:nvSpPr>
            <p:spPr>
              <a:xfrm>
                <a:off x="5734050" y="2134450"/>
                <a:ext cx="6457950" cy="79079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4">
                <a:extLst>
                  <a:ext uri="{FF2B5EF4-FFF2-40B4-BE49-F238E27FC236}">
                    <a16:creationId xmlns:a16="http://schemas.microsoft.com/office/drawing/2014/main" id="{97E4E987-038E-41BC-A1B3-21751DE1AA35}"/>
                  </a:ext>
                </a:extLst>
              </p:cNvPr>
              <p:cNvSpPr txBox="1">
                <a:spLocks/>
              </p:cNvSpPr>
              <p:nvPr/>
            </p:nvSpPr>
            <p:spPr>
              <a:xfrm>
                <a:off x="5909912" y="3129693"/>
                <a:ext cx="5817031" cy="141373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Movement of the wires =&gt; changes in </a:t>
                </a:r>
                <a14:m>
                  <m:oMath xmlns:m="http://schemas.openxmlformats.org/officeDocument/2006/math">
                    <m:sSub>
                      <m:sSubPr>
                        <m:ctrlPr>
                          <a:rPr lang="en-US" b="1" i="1" smtClean="0">
                            <a:solidFill>
                              <a:srgbClr val="002D86"/>
                            </a:solidFill>
                            <a:latin typeface="Cambria Math" panose="02040503050406030204" pitchFamily="18" charset="0"/>
                          </a:rPr>
                        </m:ctrlPr>
                      </m:sSubPr>
                      <m:e>
                        <m:r>
                          <a:rPr lang="en-US" b="1" i="1" smtClean="0">
                            <a:solidFill>
                              <a:srgbClr val="002D86"/>
                            </a:solidFill>
                            <a:latin typeface="Cambria Math" panose="02040503050406030204" pitchFamily="18" charset="0"/>
                          </a:rPr>
                          <m:t>𝑪</m:t>
                        </m:r>
                      </m:e>
                      <m:sub>
                        <m:r>
                          <a:rPr lang="en-US" b="1" i="1" smtClean="0">
                            <a:solidFill>
                              <a:srgbClr val="002D86"/>
                            </a:solidFill>
                            <a:latin typeface="Cambria Math" panose="02040503050406030204" pitchFamily="18" charset="0"/>
                          </a:rPr>
                          <m:t>𝒘</m:t>
                        </m:r>
                      </m:sub>
                    </m:sSub>
                  </m:oMath>
                </a14:m>
                <a:r>
                  <a:rPr lang="en-US" b="1" dirty="0">
                    <a:solidFill>
                      <a:srgbClr val="002D86"/>
                    </a:solidFill>
                  </a:rPr>
                  <a:t>  </a:t>
                </a:r>
                <a:endParaRPr lang="en-US" b="1" dirty="0"/>
              </a:p>
              <a:p>
                <a:r>
                  <a:rPr lang="en-US" dirty="0"/>
                  <a:t> Micro-motion of the electrode =&gt; changes in</a:t>
                </a:r>
                <a:r>
                  <a:rPr lang="en-US" b="1" dirty="0"/>
                  <a:t>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𝒁</m:t>
                        </m:r>
                      </m:e>
                      <m:sub>
                        <m:r>
                          <a:rPr lang="en-US" b="1" i="1" smtClean="0">
                            <a:solidFill>
                              <a:srgbClr val="C00000"/>
                            </a:solidFill>
                            <a:latin typeface="Cambria Math" panose="02040503050406030204" pitchFamily="18" charset="0"/>
                          </a:rPr>
                          <m:t>𝒄</m:t>
                        </m:r>
                        <m:r>
                          <a:rPr lang="en-US" b="1" i="1" smtClean="0">
                            <a:solidFill>
                              <a:srgbClr val="C00000"/>
                            </a:solidFill>
                            <a:latin typeface="Cambria Math" panose="02040503050406030204" pitchFamily="18" charset="0"/>
                          </a:rPr>
                          <m:t>𝟏</m:t>
                        </m:r>
                      </m:sub>
                    </m:sSub>
                    <m:r>
                      <a:rPr lang="en-US" b="1" i="1" smtClean="0">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𝒁</m:t>
                        </m:r>
                      </m:e>
                      <m:sub>
                        <m:r>
                          <a:rPr lang="en-US" b="1" i="1">
                            <a:solidFill>
                              <a:srgbClr val="C00000"/>
                            </a:solidFill>
                            <a:latin typeface="Cambria Math" panose="02040503050406030204" pitchFamily="18" charset="0"/>
                          </a:rPr>
                          <m:t>𝒄</m:t>
                        </m:r>
                        <m:r>
                          <a:rPr lang="en-US" b="1" i="1" smtClean="0">
                            <a:solidFill>
                              <a:srgbClr val="C00000"/>
                            </a:solidFill>
                            <a:latin typeface="Cambria Math" panose="02040503050406030204" pitchFamily="18" charset="0"/>
                          </a:rPr>
                          <m:t>𝟐</m:t>
                        </m:r>
                      </m:sub>
                    </m:sSub>
                  </m:oMath>
                </a14:m>
                <a:endParaRPr lang="en-US" b="1" dirty="0"/>
              </a:p>
              <a:p>
                <a:pPr marL="0" indent="0">
                  <a:buNone/>
                </a:pPr>
                <a:r>
                  <a:rPr lang="en-US" b="1" dirty="0"/>
                  <a:t>=&gt; </a:t>
                </a:r>
                <a:r>
                  <a:rPr lang="en-US" b="1" dirty="0">
                    <a:solidFill>
                      <a:schemeClr val="accent6">
                        <a:lumMod val="50000"/>
                      </a:schemeClr>
                    </a:solidFill>
                  </a:rPr>
                  <a:t>Fluctuations</a:t>
                </a:r>
                <a:r>
                  <a:rPr lang="en-US" dirty="0"/>
                  <a:t> of the output signal.</a:t>
                </a:r>
              </a:p>
              <a:p>
                <a:pPr lvl="1"/>
                <a:endParaRPr lang="en-US" dirty="0"/>
              </a:p>
            </p:txBody>
          </p:sp>
        </mc:Choice>
        <mc:Fallback xmlns="">
          <p:sp>
            <p:nvSpPr>
              <p:cNvPr id="16" name="Content Placeholder 4">
                <a:extLst>
                  <a:ext uri="{FF2B5EF4-FFF2-40B4-BE49-F238E27FC236}">
                    <a16:creationId xmlns:a16="http://schemas.microsoft.com/office/drawing/2014/main" id="{97E4E987-038E-41BC-A1B3-21751DE1AA35}"/>
                  </a:ext>
                </a:extLst>
              </p:cNvPr>
              <p:cNvSpPr txBox="1">
                <a:spLocks noRot="1" noChangeAspect="1" noMove="1" noResize="1" noEditPoints="1" noAdjustHandles="1" noChangeArrowheads="1" noChangeShapeType="1" noTextEdit="1"/>
              </p:cNvSpPr>
              <p:nvPr/>
            </p:nvSpPr>
            <p:spPr>
              <a:xfrm>
                <a:off x="5909912" y="3129693"/>
                <a:ext cx="5817031" cy="1413734"/>
              </a:xfrm>
              <a:prstGeom prst="rect">
                <a:avLst/>
              </a:prstGeom>
              <a:blipFill>
                <a:blip r:embed="rId8"/>
                <a:stretch>
                  <a:fillRect l="-1361" t="-8621" b="-8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4">
                <a:extLst>
                  <a:ext uri="{FF2B5EF4-FFF2-40B4-BE49-F238E27FC236}">
                    <a16:creationId xmlns:a16="http://schemas.microsoft.com/office/drawing/2014/main" id="{98FFDE36-8BE1-4977-8046-C47BF6BBE1EC}"/>
                  </a:ext>
                </a:extLst>
              </p:cNvPr>
              <p:cNvSpPr txBox="1">
                <a:spLocks/>
              </p:cNvSpPr>
              <p:nvPr/>
            </p:nvSpPr>
            <p:spPr>
              <a:xfrm>
                <a:off x="2" y="4622647"/>
                <a:ext cx="5838824" cy="11018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Introduce Stage 1 - Unity-gain amplifying:</a:t>
                </a:r>
              </a:p>
              <a:p>
                <a:pPr lvl="1"/>
                <a:r>
                  <a:rPr lang="en-US" b="1" dirty="0"/>
                  <a:t>Z transformation: </a:t>
                </a:r>
                <a:r>
                  <a:rPr lang="en-US" dirty="0"/>
                  <a:t>transform </a:t>
                </a:r>
                <a:r>
                  <a:rPr lang="en-US" b="1" dirty="0"/>
                  <a:t> </a:t>
                </a:r>
                <a14:m>
                  <m:oMath xmlns:m="http://schemas.openxmlformats.org/officeDocument/2006/math">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𝒁</m:t>
                        </m:r>
                      </m:e>
                      <m:sub>
                        <m:r>
                          <a:rPr lang="en-US" b="1" i="1">
                            <a:solidFill>
                              <a:srgbClr val="C00000"/>
                            </a:solidFill>
                            <a:latin typeface="Cambria Math" panose="02040503050406030204" pitchFamily="18" charset="0"/>
                          </a:rPr>
                          <m:t>𝒄</m:t>
                        </m:r>
                        <m:r>
                          <a:rPr lang="en-US" b="1" i="1">
                            <a:solidFill>
                              <a:srgbClr val="C00000"/>
                            </a:solidFill>
                            <a:latin typeface="Cambria Math" panose="02040503050406030204" pitchFamily="18" charset="0"/>
                          </a:rPr>
                          <m:t>𝟏</m:t>
                        </m:r>
                      </m:sub>
                    </m:sSub>
                    <m:r>
                      <a:rPr lang="en-US" b="1" i="1">
                        <a:solidFill>
                          <a:srgbClr val="C00000"/>
                        </a:solidFill>
                        <a:latin typeface="Cambria Math" panose="02040503050406030204" pitchFamily="18" charset="0"/>
                      </a:rPr>
                      <m:t>,</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𝒁</m:t>
                        </m:r>
                      </m:e>
                      <m:sub>
                        <m:r>
                          <a:rPr lang="en-US" b="1" i="1">
                            <a:solidFill>
                              <a:srgbClr val="C00000"/>
                            </a:solidFill>
                            <a:latin typeface="Cambria Math" panose="02040503050406030204" pitchFamily="18" charset="0"/>
                          </a:rPr>
                          <m:t>𝒄</m:t>
                        </m:r>
                        <m:r>
                          <a:rPr lang="en-US" b="1" i="1">
                            <a:solidFill>
                              <a:srgbClr val="C00000"/>
                            </a:solidFill>
                            <a:latin typeface="Cambria Math" panose="02040503050406030204" pitchFamily="18" charset="0"/>
                          </a:rPr>
                          <m:t>𝟐</m:t>
                        </m:r>
                      </m:sub>
                    </m:sSub>
                  </m:oMath>
                </a14:m>
                <a:r>
                  <a:rPr lang="en-US" dirty="0"/>
                  <a:t> in (*) to </a:t>
                </a:r>
                <a:r>
                  <a:rPr lang="en-US" b="1" dirty="0"/>
                  <a:t> </a:t>
                </a:r>
                <a14:m>
                  <m:oMath xmlns:m="http://schemas.openxmlformats.org/officeDocument/2006/math">
                    <m:sSub>
                      <m:sSubPr>
                        <m:ctrlPr>
                          <a:rPr lang="en-US" b="1" i="1" smtClean="0">
                            <a:solidFill>
                              <a:schemeClr val="accent6">
                                <a:lumMod val="50000"/>
                              </a:schemeClr>
                            </a:solidFill>
                            <a:latin typeface="Cambria Math" panose="02040503050406030204" pitchFamily="18" charset="0"/>
                          </a:rPr>
                        </m:ctrlPr>
                      </m:sSubPr>
                      <m:e>
                        <m:r>
                          <a:rPr lang="en-US" b="1" i="1">
                            <a:solidFill>
                              <a:schemeClr val="accent6">
                                <a:lumMod val="50000"/>
                              </a:schemeClr>
                            </a:solidFill>
                            <a:latin typeface="Cambria Math" panose="02040503050406030204" pitchFamily="18" charset="0"/>
                          </a:rPr>
                          <m:t>𝒁</m:t>
                        </m:r>
                      </m:e>
                      <m:sub>
                        <m:r>
                          <a:rPr lang="en-US" b="1" i="1" smtClean="0">
                            <a:solidFill>
                              <a:schemeClr val="accent6">
                                <a:lumMod val="50000"/>
                              </a:schemeClr>
                            </a:solidFill>
                            <a:latin typeface="Cambria Math" panose="02040503050406030204" pitchFamily="18" charset="0"/>
                          </a:rPr>
                          <m:t>𝒐</m:t>
                        </m:r>
                        <m:r>
                          <a:rPr lang="en-US" b="1" i="1">
                            <a:solidFill>
                              <a:schemeClr val="accent6">
                                <a:lumMod val="50000"/>
                              </a:schemeClr>
                            </a:solidFill>
                            <a:latin typeface="Cambria Math" panose="02040503050406030204" pitchFamily="18" charset="0"/>
                          </a:rPr>
                          <m:t>𝟏</m:t>
                        </m:r>
                      </m:sub>
                    </m:sSub>
                    <m:r>
                      <a:rPr lang="en-US" b="1" i="1">
                        <a:solidFill>
                          <a:schemeClr val="accent6">
                            <a:lumMod val="50000"/>
                          </a:schemeClr>
                        </a:solidFill>
                        <a:latin typeface="Cambria Math" panose="02040503050406030204" pitchFamily="18" charset="0"/>
                      </a:rPr>
                      <m:t>,</m:t>
                    </m:r>
                    <m:sSub>
                      <m:sSubPr>
                        <m:ctrlPr>
                          <a:rPr lang="en-US" b="1" i="1">
                            <a:solidFill>
                              <a:schemeClr val="accent6">
                                <a:lumMod val="50000"/>
                              </a:schemeClr>
                            </a:solidFill>
                            <a:latin typeface="Cambria Math" panose="02040503050406030204" pitchFamily="18" charset="0"/>
                          </a:rPr>
                        </m:ctrlPr>
                      </m:sSubPr>
                      <m:e>
                        <m:r>
                          <a:rPr lang="en-US" b="1" i="1">
                            <a:solidFill>
                              <a:schemeClr val="accent6">
                                <a:lumMod val="50000"/>
                              </a:schemeClr>
                            </a:solidFill>
                            <a:latin typeface="Cambria Math" panose="02040503050406030204" pitchFamily="18" charset="0"/>
                          </a:rPr>
                          <m:t> </m:t>
                        </m:r>
                        <m:r>
                          <a:rPr lang="en-US" b="1" i="1">
                            <a:solidFill>
                              <a:schemeClr val="accent6">
                                <a:lumMod val="50000"/>
                              </a:schemeClr>
                            </a:solidFill>
                            <a:latin typeface="Cambria Math" panose="02040503050406030204" pitchFamily="18" charset="0"/>
                          </a:rPr>
                          <m:t>𝒁</m:t>
                        </m:r>
                      </m:e>
                      <m:sub>
                        <m:r>
                          <a:rPr lang="en-US" b="1" i="1" smtClean="0">
                            <a:solidFill>
                              <a:schemeClr val="accent6">
                                <a:lumMod val="50000"/>
                              </a:schemeClr>
                            </a:solidFill>
                            <a:latin typeface="Cambria Math" panose="02040503050406030204" pitchFamily="18" charset="0"/>
                          </a:rPr>
                          <m:t>𝒐</m:t>
                        </m:r>
                        <m:r>
                          <a:rPr lang="en-US" b="1" i="1">
                            <a:solidFill>
                              <a:schemeClr val="accent6">
                                <a:lumMod val="50000"/>
                              </a:schemeClr>
                            </a:solidFill>
                            <a:latin typeface="Cambria Math" panose="02040503050406030204" pitchFamily="18" charset="0"/>
                          </a:rPr>
                          <m:t>𝟐</m:t>
                        </m:r>
                      </m:sub>
                    </m:sSub>
                  </m:oMath>
                </a14:m>
                <a:r>
                  <a:rPr lang="en-US" dirty="0"/>
                  <a:t> (~0) =&gt; eliminate the effect of </a:t>
                </a:r>
                <a14:m>
                  <m:oMath xmlns:m="http://schemas.openxmlformats.org/officeDocument/2006/math">
                    <m:sSub>
                      <m:sSubPr>
                        <m:ctrlPr>
                          <a:rPr lang="en-US" b="1" i="1">
                            <a:solidFill>
                              <a:srgbClr val="002D86"/>
                            </a:solidFill>
                            <a:latin typeface="Cambria Math" panose="02040503050406030204" pitchFamily="18" charset="0"/>
                          </a:rPr>
                        </m:ctrlPr>
                      </m:sSubPr>
                      <m:e>
                        <m:r>
                          <a:rPr lang="en-US" b="1" i="1">
                            <a:solidFill>
                              <a:srgbClr val="002D86"/>
                            </a:solidFill>
                            <a:latin typeface="Cambria Math" panose="02040503050406030204" pitchFamily="18" charset="0"/>
                          </a:rPr>
                          <m:t>𝑪</m:t>
                        </m:r>
                      </m:e>
                      <m:sub>
                        <m:r>
                          <a:rPr lang="en-US" b="1" i="1">
                            <a:solidFill>
                              <a:srgbClr val="002D86"/>
                            </a:solidFill>
                            <a:latin typeface="Cambria Math" panose="02040503050406030204" pitchFamily="18" charset="0"/>
                          </a:rPr>
                          <m:t>𝒘</m:t>
                        </m:r>
                      </m:sub>
                    </m:sSub>
                  </m:oMath>
                </a14:m>
                <a:r>
                  <a:rPr lang="en-US" dirty="0"/>
                  <a:t>.  </a:t>
                </a:r>
              </a:p>
              <a:p>
                <a:pPr lvl="1"/>
                <a:endParaRPr lang="en-US" dirty="0"/>
              </a:p>
            </p:txBody>
          </p:sp>
        </mc:Choice>
        <mc:Fallback xmlns="">
          <p:sp>
            <p:nvSpPr>
              <p:cNvPr id="17" name="Content Placeholder 4">
                <a:extLst>
                  <a:ext uri="{FF2B5EF4-FFF2-40B4-BE49-F238E27FC236}">
                    <a16:creationId xmlns:a16="http://schemas.microsoft.com/office/drawing/2014/main" id="{98FFDE36-8BE1-4977-8046-C47BF6BBE1EC}"/>
                  </a:ext>
                </a:extLst>
              </p:cNvPr>
              <p:cNvSpPr txBox="1">
                <a:spLocks noRot="1" noChangeAspect="1" noMove="1" noResize="1" noEditPoints="1" noAdjustHandles="1" noChangeArrowheads="1" noChangeShapeType="1" noTextEdit="1"/>
              </p:cNvSpPr>
              <p:nvPr/>
            </p:nvSpPr>
            <p:spPr>
              <a:xfrm>
                <a:off x="2" y="4622647"/>
                <a:ext cx="5838824" cy="1101803"/>
              </a:xfrm>
              <a:prstGeom prst="rect">
                <a:avLst/>
              </a:prstGeom>
              <a:blipFill>
                <a:blip r:embed="rId9"/>
                <a:stretch>
                  <a:fillRect l="-1357" t="-7735" r="-313" b="-38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CE65901-37E3-480B-A306-87F59CC3DB7D}"/>
              </a:ext>
            </a:extLst>
          </p:cNvPr>
          <p:cNvPicPr>
            <a:picLocks noChangeAspect="1"/>
          </p:cNvPicPr>
          <p:nvPr/>
        </p:nvPicPr>
        <p:blipFill>
          <a:blip r:embed="rId10"/>
          <a:stretch>
            <a:fillRect/>
          </a:stretch>
        </p:blipFill>
        <p:spPr>
          <a:xfrm>
            <a:off x="-1015" y="1553478"/>
            <a:ext cx="5563615" cy="2989948"/>
          </a:xfrm>
          <a:prstGeom prst="rect">
            <a:avLst/>
          </a:prstGeom>
        </p:spPr>
      </p:pic>
      <p:pic>
        <p:nvPicPr>
          <p:cNvPr id="13" name="Picture 12">
            <a:extLst>
              <a:ext uri="{FF2B5EF4-FFF2-40B4-BE49-F238E27FC236}">
                <a16:creationId xmlns:a16="http://schemas.microsoft.com/office/drawing/2014/main" id="{72D16CF0-3C7A-4149-82CC-F191CD1A5DA7}"/>
              </a:ext>
            </a:extLst>
          </p:cNvPr>
          <p:cNvPicPr>
            <a:picLocks noChangeAspect="1"/>
          </p:cNvPicPr>
          <p:nvPr/>
        </p:nvPicPr>
        <p:blipFill>
          <a:blip r:embed="rId11"/>
          <a:stretch>
            <a:fillRect/>
          </a:stretch>
        </p:blipFill>
        <p:spPr>
          <a:xfrm>
            <a:off x="1174794" y="1796096"/>
            <a:ext cx="1146389" cy="262571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51384E0-684C-41F9-B05B-84F2C64F67AB}"/>
                  </a:ext>
                </a:extLst>
              </p:cNvPr>
              <p:cNvSpPr txBox="1"/>
              <p:nvPr/>
            </p:nvSpPr>
            <p:spPr>
              <a:xfrm>
                <a:off x="5734050" y="4862178"/>
                <a:ext cx="6457950" cy="8146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num>
                        <m:den>
                          <m:r>
                            <a:rPr lang="en-US" b="0" i="1" smtClean="0">
                              <a:latin typeface="Cambria Math" panose="02040503050406030204" pitchFamily="18" charset="0"/>
                            </a:rPr>
                            <m:t>1+</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𝒁</m:t>
                              </m:r>
                            </m:e>
                            <m:sub>
                              <m:r>
                                <a:rPr lang="en-US" b="1" i="1">
                                  <a:solidFill>
                                    <a:srgbClr val="C00000"/>
                                  </a:solidFill>
                                  <a:latin typeface="Cambria Math" panose="02040503050406030204" pitchFamily="18" charset="0"/>
                                </a:rPr>
                                <m:t>𝒄</m:t>
                              </m:r>
                              <m:r>
                                <a:rPr lang="en-US" b="1" i="1">
                                  <a:solidFill>
                                    <a:srgbClr val="C00000"/>
                                  </a:solidFill>
                                  <a:latin typeface="Cambria Math" panose="02040503050406030204" pitchFamily="18" charset="0"/>
                                </a:rPr>
                                <m:t>𝟏</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1" i="1" smtClean="0">
                                      <a:solidFill>
                                        <a:srgbClr val="002D86"/>
                                      </a:solidFill>
                                      <a:latin typeface="Cambria Math" panose="02040503050406030204" pitchFamily="18" charset="0"/>
                                    </a:rPr>
                                  </m:ctrlPr>
                                </m:sSubPr>
                                <m:e>
                                  <m:r>
                                    <a:rPr lang="en-US" b="1" i="1" smtClean="0">
                                      <a:solidFill>
                                        <a:srgbClr val="002D86"/>
                                      </a:solidFill>
                                      <a:latin typeface="Cambria Math" panose="02040503050406030204" pitchFamily="18" charset="0"/>
                                    </a:rPr>
                                    <m:t>𝑹</m:t>
                                  </m:r>
                                </m:e>
                                <m:sub>
                                  <m:r>
                                    <a:rPr lang="en-US" b="1" i="1" smtClean="0">
                                      <a:solidFill>
                                        <a:srgbClr val="002D86"/>
                                      </a:solidFill>
                                      <a:latin typeface="Cambria Math" panose="02040503050406030204" pitchFamily="18" charset="0"/>
                                    </a:rPr>
                                    <m:t>𝒊</m:t>
                                  </m:r>
                                  <m:r>
                                    <a:rPr lang="en-US" b="1" i="1" smtClean="0">
                                      <a:solidFill>
                                        <a:srgbClr val="002D86"/>
                                      </a:solidFill>
                                      <a:latin typeface="Cambria Math" panose="02040503050406030204" pitchFamily="18" charset="0"/>
                                    </a:rPr>
                                    <m:t>𝟏</m:t>
                                  </m:r>
                                </m:sub>
                              </m:sSub>
                            </m:den>
                          </m:f>
                          <m:r>
                            <a:rPr lang="en-US" b="0" i="1" smtClean="0">
                              <a:latin typeface="Cambria Math" panose="02040503050406030204" pitchFamily="18" charset="0"/>
                            </a:rPr>
                            <m:t>+</m:t>
                          </m:r>
                          <m:r>
                            <a:rPr lang="en-US" b="0" i="1" smtClean="0">
                              <a:latin typeface="Cambria Math" panose="02040503050406030204" pitchFamily="18" charset="0"/>
                            </a:rPr>
                            <m:t>𝑗𝑤</m:t>
                          </m:r>
                          <m:r>
                            <a:rPr lang="en-US" b="0" i="1" smtClean="0">
                              <a:latin typeface="Cambria Math" panose="02040503050406030204" pitchFamily="18" charset="0"/>
                            </a:rPr>
                            <m:t>(</m:t>
                          </m:r>
                          <m:sSub>
                            <m:sSubPr>
                              <m:ctrlPr>
                                <a:rPr lang="en-US" b="1" i="1" smtClean="0">
                                  <a:solidFill>
                                    <a:srgbClr val="C00000"/>
                                  </a:solidFill>
                                  <a:latin typeface="Cambria Math" panose="02040503050406030204" pitchFamily="18" charset="0"/>
                                </a:rPr>
                              </m:ctrlPr>
                            </m:sSubPr>
                            <m:e>
                              <m:r>
                                <a:rPr lang="en-US" b="1" i="1" smtClean="0">
                                  <a:solidFill>
                                    <a:srgbClr val="002D86"/>
                                  </a:solidFill>
                                  <a:latin typeface="Cambria Math" panose="02040503050406030204" pitchFamily="18" charset="0"/>
                                </a:rPr>
                                <m:t>𝑪</m:t>
                              </m:r>
                            </m:e>
                            <m:sub>
                              <m:r>
                                <a:rPr lang="en-US" b="1" i="1" smtClean="0">
                                  <a:solidFill>
                                    <a:srgbClr val="002D86"/>
                                  </a:solidFill>
                                  <a:latin typeface="Cambria Math" panose="02040503050406030204" pitchFamily="18" charset="0"/>
                                </a:rPr>
                                <m:t>𝒘</m:t>
                              </m:r>
                              <m:r>
                                <a:rPr lang="en-US" b="1" i="1" smtClean="0">
                                  <a:solidFill>
                                    <a:srgbClr val="002D86"/>
                                  </a:solidFill>
                                  <a:latin typeface="Cambria Math" panose="02040503050406030204" pitchFamily="18" charset="0"/>
                                </a:rPr>
                                <m:t>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solidFill>
                                    <a:srgbClr val="002D86"/>
                                  </a:solidFill>
                                  <a:latin typeface="Cambria Math" panose="02040503050406030204" pitchFamily="18" charset="0"/>
                                </a:rPr>
                                <m:t>𝑪</m:t>
                              </m:r>
                            </m:e>
                            <m:sub>
                              <m:r>
                                <a:rPr lang="en-US" b="1" i="1" smtClean="0">
                                  <a:solidFill>
                                    <a:srgbClr val="002D86"/>
                                  </a:solidFill>
                                  <a:latin typeface="Cambria Math" panose="02040503050406030204" pitchFamily="18" charset="0"/>
                                </a:rPr>
                                <m:t>𝒊</m:t>
                              </m:r>
                              <m:r>
                                <a:rPr lang="en-US" b="1" i="1" smtClean="0">
                                  <a:solidFill>
                                    <a:srgbClr val="002D86"/>
                                  </a:solidFill>
                                  <a:latin typeface="Cambria Math" panose="02040503050406030204" pitchFamily="18" charset="0"/>
                                </a:rPr>
                                <m:t>𝟏</m:t>
                              </m:r>
                            </m:sub>
                          </m:sSub>
                          <m:r>
                            <a:rPr lang="en-US" b="0" i="1" smtClean="0">
                              <a:latin typeface="Cambria Math" panose="02040503050406030204" pitchFamily="18" charset="0"/>
                            </a:rPr>
                            <m:t>+</m:t>
                          </m:r>
                          <m:d>
                            <m:dPr>
                              <m:ctrlPr>
                                <a:rPr lang="en-US" b="1" i="1" smtClean="0">
                                  <a:solidFill>
                                    <a:srgbClr val="002D86"/>
                                  </a:solidFill>
                                  <a:latin typeface="Cambria Math" panose="02040503050406030204" pitchFamily="18" charset="0"/>
                                </a:rPr>
                              </m:ctrlPr>
                            </m:dPr>
                            <m:e>
                              <m:r>
                                <a:rPr lang="en-US" b="1" i="1" smtClean="0">
                                  <a:solidFill>
                                    <a:srgbClr val="002D86"/>
                                  </a:solidFill>
                                  <a:latin typeface="Cambria Math" panose="02040503050406030204" pitchFamily="18" charset="0"/>
                                </a:rPr>
                                <m:t>𝑨</m:t>
                              </m:r>
                              <m:r>
                                <a:rPr lang="en-US" b="1" i="1" smtClean="0">
                                  <a:solidFill>
                                    <a:srgbClr val="002D86"/>
                                  </a:solidFill>
                                  <a:latin typeface="Cambria Math" panose="02040503050406030204" pitchFamily="18" charset="0"/>
                                </a:rPr>
                                <m:t>−</m:t>
                              </m:r>
                              <m:r>
                                <a:rPr lang="en-US" b="1" i="1" smtClean="0">
                                  <a:solidFill>
                                    <a:srgbClr val="002D86"/>
                                  </a:solidFill>
                                  <a:latin typeface="Cambria Math" panose="02040503050406030204" pitchFamily="18" charset="0"/>
                                </a:rPr>
                                <m:t>𝟏</m:t>
                              </m:r>
                            </m:e>
                          </m:d>
                          <m:sSub>
                            <m:sSubPr>
                              <m:ctrlPr>
                                <a:rPr lang="en-US" b="1" i="1" smtClean="0">
                                  <a:solidFill>
                                    <a:srgbClr val="002D86"/>
                                  </a:solidFill>
                                  <a:latin typeface="Cambria Math" panose="02040503050406030204" pitchFamily="18" charset="0"/>
                                </a:rPr>
                              </m:ctrlPr>
                            </m:sSubPr>
                            <m:e>
                              <m:r>
                                <a:rPr lang="en-US" b="1" i="1" smtClean="0">
                                  <a:solidFill>
                                    <a:srgbClr val="002D86"/>
                                  </a:solidFill>
                                  <a:latin typeface="Cambria Math" panose="02040503050406030204" pitchFamily="18" charset="0"/>
                                </a:rPr>
                                <m:t>𝑪</m:t>
                              </m:r>
                            </m:e>
                            <m:sub>
                              <m:r>
                                <a:rPr lang="en-US" b="1" i="1" smtClean="0">
                                  <a:solidFill>
                                    <a:srgbClr val="002D86"/>
                                  </a:solidFill>
                                  <a:latin typeface="Cambria Math" panose="02040503050406030204" pitchFamily="18" charset="0"/>
                                </a:rPr>
                                <m:t>𝒑</m:t>
                              </m:r>
                              <m:r>
                                <a:rPr lang="en-US" b="1" i="1" smtClean="0">
                                  <a:solidFill>
                                    <a:srgbClr val="002D86"/>
                                  </a:solidFill>
                                  <a:latin typeface="Cambria Math" panose="02040503050406030204" pitchFamily="18" charset="0"/>
                                </a:rPr>
                                <m:t>𝟏</m:t>
                              </m:r>
                            </m:sub>
                          </m:sSub>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num>
                        <m:den>
                          <m:r>
                            <a:rPr lang="en-US" b="0" i="1" smtClean="0">
                              <a:latin typeface="Cambria Math" panose="02040503050406030204" pitchFamily="18" charset="0"/>
                            </a:rPr>
                            <m:t>1+</m:t>
                          </m:r>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𝒁</m:t>
                              </m:r>
                            </m:e>
                            <m:sub>
                              <m:r>
                                <a:rPr lang="en-US" b="1" i="1">
                                  <a:solidFill>
                                    <a:srgbClr val="C00000"/>
                                  </a:solidFill>
                                  <a:latin typeface="Cambria Math" panose="02040503050406030204" pitchFamily="18" charset="0"/>
                                </a:rPr>
                                <m:t>𝒄</m:t>
                              </m:r>
                              <m:r>
                                <a:rPr lang="en-US" b="1" i="1">
                                  <a:solidFill>
                                    <a:srgbClr val="C00000"/>
                                  </a:solidFill>
                                  <a:latin typeface="Cambria Math" panose="02040503050406030204" pitchFamily="18" charset="0"/>
                                </a:rPr>
                                <m:t>𝟏</m:t>
                              </m:r>
                            </m:sub>
                          </m:sSub>
                          <m:r>
                            <a:rPr lang="en-US" b="0" i="1" smtClean="0">
                              <a:solidFill>
                                <a:schemeClr val="accent6">
                                  <a:lumMod val="75000"/>
                                </a:schemeClr>
                              </a:solidFill>
                              <a:latin typeface="Cambria Math" panose="02040503050406030204" pitchFamily="18" charset="0"/>
                              <a:ea typeface="Cambria Math" panose="02040503050406030204" pitchFamily="18" charset="0"/>
                            </a:rPr>
                            <m:t>𝛾</m:t>
                          </m:r>
                        </m:den>
                      </m:f>
                      <m:r>
                        <a:rPr lang="en-US" b="0" i="1" smtClean="0">
                          <a:latin typeface="Cambria Math" panose="02040503050406030204" pitchFamily="18" charset="0"/>
                        </a:rPr>
                        <m:t> </m:t>
                      </m:r>
                    </m:oMath>
                  </m:oMathPara>
                </a14:m>
                <a:endParaRPr lang="en-US" dirty="0"/>
              </a:p>
            </p:txBody>
          </p:sp>
        </mc:Choice>
        <mc:Fallback xmlns="">
          <p:sp>
            <p:nvSpPr>
              <p:cNvPr id="22" name="TextBox 21">
                <a:extLst>
                  <a:ext uri="{FF2B5EF4-FFF2-40B4-BE49-F238E27FC236}">
                    <a16:creationId xmlns:a16="http://schemas.microsoft.com/office/drawing/2014/main" id="{251384E0-684C-41F9-B05B-84F2C64F67AB}"/>
                  </a:ext>
                </a:extLst>
              </p:cNvPr>
              <p:cNvSpPr txBox="1">
                <a:spLocks noRot="1" noChangeAspect="1" noMove="1" noResize="1" noEditPoints="1" noAdjustHandles="1" noChangeArrowheads="1" noChangeShapeType="1" noTextEdit="1"/>
              </p:cNvSpPr>
              <p:nvPr/>
            </p:nvSpPr>
            <p:spPr>
              <a:xfrm>
                <a:off x="5734050" y="4862178"/>
                <a:ext cx="6457950" cy="81464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4">
                <a:extLst>
                  <a:ext uri="{FF2B5EF4-FFF2-40B4-BE49-F238E27FC236}">
                    <a16:creationId xmlns:a16="http://schemas.microsoft.com/office/drawing/2014/main" id="{CF0E7B57-CBBC-428D-96C3-B1C7658B1C6E}"/>
                  </a:ext>
                </a:extLst>
              </p:cNvPr>
              <p:cNvSpPr txBox="1">
                <a:spLocks/>
              </p:cNvSpPr>
              <p:nvPr/>
            </p:nvSpPr>
            <p:spPr>
              <a:xfrm>
                <a:off x="1" y="5724450"/>
                <a:ext cx="5657849" cy="8380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b="1" dirty="0"/>
                  <a:t>Minimizing effect of </a:t>
                </a:r>
                <a14:m>
                  <m:oMath xmlns:m="http://schemas.openxmlformats.org/officeDocument/2006/math">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rPr>
                          <m:t>𝒁</m:t>
                        </m:r>
                      </m:e>
                      <m:sub>
                        <m:r>
                          <a:rPr lang="en-US" b="1" i="1">
                            <a:solidFill>
                              <a:srgbClr val="C00000"/>
                            </a:solidFill>
                            <a:latin typeface="Cambria Math" panose="02040503050406030204" pitchFamily="18" charset="0"/>
                          </a:rPr>
                          <m:t>𝒄</m:t>
                        </m:r>
                        <m:r>
                          <a:rPr lang="en-US" b="1" i="1">
                            <a:solidFill>
                              <a:srgbClr val="C00000"/>
                            </a:solidFill>
                            <a:latin typeface="Cambria Math" panose="02040503050406030204" pitchFamily="18" charset="0"/>
                          </a:rPr>
                          <m:t>𝟏</m:t>
                        </m:r>
                      </m:sub>
                    </m:sSub>
                  </m:oMath>
                </a14:m>
                <a:r>
                  <a:rPr lang="en-US" b="1" dirty="0"/>
                  <a:t> changes: </a:t>
                </a:r>
                <a:r>
                  <a:rPr lang="en-US" dirty="0"/>
                  <a:t>Minimize </a:t>
                </a:r>
                <a14:m>
                  <m:oMath xmlns:m="http://schemas.openxmlformats.org/officeDocument/2006/math">
                    <m:r>
                      <a:rPr lang="en-US" i="1">
                        <a:solidFill>
                          <a:schemeClr val="accent6">
                            <a:lumMod val="75000"/>
                          </a:schemeClr>
                        </a:solidFill>
                        <a:latin typeface="Cambria Math" panose="02040503050406030204" pitchFamily="18" charset="0"/>
                        <a:ea typeface="Cambria Math" panose="02040503050406030204" pitchFamily="18" charset="0"/>
                      </a:rPr>
                      <m:t>𝛾</m:t>
                    </m:r>
                  </m:oMath>
                </a14:m>
                <a:r>
                  <a:rPr lang="en-US" dirty="0"/>
                  <a:t> by using </a:t>
                </a:r>
                <a:r>
                  <a:rPr lang="en-US" b="1" dirty="0">
                    <a:solidFill>
                      <a:srgbClr val="002D86"/>
                    </a:solidFill>
                  </a:rPr>
                  <a:t>A=1</a:t>
                </a:r>
                <a:r>
                  <a:rPr lang="en-US" dirty="0"/>
                  <a:t>, maximizing </a:t>
                </a:r>
                <a14:m>
                  <m:oMath xmlns:m="http://schemas.openxmlformats.org/officeDocument/2006/math">
                    <m:sSub>
                      <m:sSubPr>
                        <m:ctrlPr>
                          <a:rPr lang="en-US" b="1" i="1">
                            <a:solidFill>
                              <a:srgbClr val="002D86"/>
                            </a:solidFill>
                            <a:latin typeface="Cambria Math" panose="02040503050406030204" pitchFamily="18" charset="0"/>
                          </a:rPr>
                        </m:ctrlPr>
                      </m:sSubPr>
                      <m:e>
                        <m:r>
                          <a:rPr lang="en-US" b="1" i="1">
                            <a:solidFill>
                              <a:srgbClr val="002D86"/>
                            </a:solidFill>
                            <a:latin typeface="Cambria Math" panose="02040503050406030204" pitchFamily="18" charset="0"/>
                          </a:rPr>
                          <m:t>𝑹</m:t>
                        </m:r>
                      </m:e>
                      <m:sub>
                        <m:r>
                          <a:rPr lang="en-US" b="1" i="1">
                            <a:solidFill>
                              <a:srgbClr val="002D86"/>
                            </a:solidFill>
                            <a:latin typeface="Cambria Math" panose="02040503050406030204" pitchFamily="18" charset="0"/>
                          </a:rPr>
                          <m:t>𝒊</m:t>
                        </m:r>
                        <m:r>
                          <a:rPr lang="en-US" b="1" i="1">
                            <a:solidFill>
                              <a:srgbClr val="002D86"/>
                            </a:solidFill>
                            <a:latin typeface="Cambria Math" panose="02040503050406030204" pitchFamily="18" charset="0"/>
                          </a:rPr>
                          <m:t>𝟏</m:t>
                        </m:r>
                      </m:sub>
                    </m:sSub>
                  </m:oMath>
                </a14:m>
                <a:r>
                  <a:rPr lang="en-US" dirty="0"/>
                  <a:t>, minimizing </a:t>
                </a:r>
                <a14:m>
                  <m:oMath xmlns:m="http://schemas.openxmlformats.org/officeDocument/2006/math">
                    <m:sSub>
                      <m:sSubPr>
                        <m:ctrlPr>
                          <a:rPr lang="en-US" i="1">
                            <a:latin typeface="Cambria Math" panose="02040503050406030204" pitchFamily="18" charset="0"/>
                          </a:rPr>
                        </m:ctrlPr>
                      </m:sSubPr>
                      <m:e>
                        <m:r>
                          <a:rPr lang="en-US" b="1" i="1">
                            <a:solidFill>
                              <a:srgbClr val="002D86"/>
                            </a:solidFill>
                            <a:latin typeface="Cambria Math" panose="02040503050406030204" pitchFamily="18" charset="0"/>
                          </a:rPr>
                          <m:t>𝑪</m:t>
                        </m:r>
                      </m:e>
                      <m:sub>
                        <m:r>
                          <a:rPr lang="en-US" b="1" i="1">
                            <a:solidFill>
                              <a:srgbClr val="002D86"/>
                            </a:solidFill>
                            <a:latin typeface="Cambria Math" panose="02040503050406030204" pitchFamily="18" charset="0"/>
                          </a:rPr>
                          <m:t>𝒊</m:t>
                        </m:r>
                        <m:r>
                          <a:rPr lang="en-US" b="1" i="1">
                            <a:solidFill>
                              <a:srgbClr val="002D86"/>
                            </a:solidFill>
                            <a:latin typeface="Cambria Math" panose="02040503050406030204" pitchFamily="18" charset="0"/>
                          </a:rPr>
                          <m:t>𝟏</m:t>
                        </m:r>
                      </m:sub>
                    </m:sSub>
                  </m:oMath>
                </a14:m>
                <a:r>
                  <a:rPr lang="en-US" b="1" dirty="0"/>
                  <a:t>,</a:t>
                </a:r>
                <a:r>
                  <a:rPr lang="en-US" b="1" dirty="0">
                    <a:solidFill>
                      <a:srgbClr val="C00000"/>
                    </a:solidFill>
                  </a:rPr>
                  <a:t> </a:t>
                </a:r>
                <a14:m>
                  <m:oMath xmlns:m="http://schemas.openxmlformats.org/officeDocument/2006/math">
                    <m:sSub>
                      <m:sSubPr>
                        <m:ctrlPr>
                          <a:rPr lang="en-US" b="1" i="1">
                            <a:solidFill>
                              <a:srgbClr val="C00000"/>
                            </a:solidFill>
                            <a:latin typeface="Cambria Math" panose="02040503050406030204" pitchFamily="18" charset="0"/>
                          </a:rPr>
                        </m:ctrlPr>
                      </m:sSubPr>
                      <m:e>
                        <m:r>
                          <a:rPr lang="en-US" b="1" i="1">
                            <a:solidFill>
                              <a:srgbClr val="002D86"/>
                            </a:solidFill>
                            <a:latin typeface="Cambria Math" panose="02040503050406030204" pitchFamily="18" charset="0"/>
                          </a:rPr>
                          <m:t>𝑪</m:t>
                        </m:r>
                      </m:e>
                      <m:sub>
                        <m:r>
                          <a:rPr lang="en-US" b="1" i="1">
                            <a:solidFill>
                              <a:srgbClr val="002D86"/>
                            </a:solidFill>
                            <a:latin typeface="Cambria Math" panose="02040503050406030204" pitchFamily="18" charset="0"/>
                          </a:rPr>
                          <m:t>𝒘</m:t>
                        </m:r>
                        <m:r>
                          <a:rPr lang="en-US" b="1" i="1">
                            <a:solidFill>
                              <a:srgbClr val="002D86"/>
                            </a:solidFill>
                            <a:latin typeface="Cambria Math" panose="02040503050406030204" pitchFamily="18" charset="0"/>
                          </a:rPr>
                          <m:t>𝟏</m:t>
                        </m:r>
                      </m:sub>
                    </m:sSub>
                  </m:oMath>
                </a14:m>
                <a:r>
                  <a:rPr lang="en-US" b="1" dirty="0"/>
                  <a:t>.  </a:t>
                </a:r>
                <a:endParaRPr lang="en-US" dirty="0"/>
              </a:p>
            </p:txBody>
          </p:sp>
        </mc:Choice>
        <mc:Fallback xmlns="">
          <p:sp>
            <p:nvSpPr>
              <p:cNvPr id="23" name="Content Placeholder 4">
                <a:extLst>
                  <a:ext uri="{FF2B5EF4-FFF2-40B4-BE49-F238E27FC236}">
                    <a16:creationId xmlns:a16="http://schemas.microsoft.com/office/drawing/2014/main" id="{CF0E7B57-CBBC-428D-96C3-B1C7658B1C6E}"/>
                  </a:ext>
                </a:extLst>
              </p:cNvPr>
              <p:cNvSpPr txBox="1">
                <a:spLocks noRot="1" noChangeAspect="1" noMove="1" noResize="1" noEditPoints="1" noAdjustHandles="1" noChangeArrowheads="1" noChangeShapeType="1" noTextEdit="1"/>
              </p:cNvSpPr>
              <p:nvPr/>
            </p:nvSpPr>
            <p:spPr>
              <a:xfrm>
                <a:off x="1" y="5724450"/>
                <a:ext cx="5657849" cy="838057"/>
              </a:xfrm>
              <a:prstGeom prst="rect">
                <a:avLst/>
              </a:prstGeom>
              <a:blipFill>
                <a:blip r:embed="rId13"/>
                <a:stretch>
                  <a:fillRect t="-10145" r="-323" b="-1159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34875532"/>
      </p:ext>
    </p:extLst>
  </p:cSld>
  <p:clrMapOvr>
    <a:masterClrMapping/>
  </p:clrMapOvr>
  <mc:AlternateContent xmlns:mc="http://schemas.openxmlformats.org/markup-compatibility/2006" xmlns:p14="http://schemas.microsoft.com/office/powerpoint/2010/main">
    <mc:Choice Requires="p14">
      <p:transition spd="slow" p14:dur="2000" advTm="76413"/>
    </mc:Choice>
    <mc:Fallback xmlns="">
      <p:transition spd="slow" advTm="76413"/>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5909913" y="1680531"/>
            <a:ext cx="6196362" cy="834069"/>
          </a:xfrm>
        </p:spPr>
        <p:txBody>
          <a:bodyPr>
            <a:normAutofit/>
          </a:bodyPr>
          <a:lstStyle/>
          <a:p>
            <a:r>
              <a:rPr lang="en-US" b="1" dirty="0"/>
              <a:t> Introduce Stage 2 - Feed Forward Differential </a:t>
            </a:r>
            <a:r>
              <a:rPr lang="en-US" b="1" dirty="0" err="1"/>
              <a:t>PreAmplifying</a:t>
            </a:r>
            <a:r>
              <a:rPr lang="en-US" b="1" dirty="0"/>
              <a:t> (F2DP):</a:t>
            </a:r>
            <a:endParaRPr lang="en-US" dirty="0"/>
          </a:p>
          <a:p>
            <a:pPr lvl="1"/>
            <a:endParaRPr lang="en-US" b="1" dirty="0"/>
          </a:p>
        </p:txBody>
      </p:sp>
      <p:sp>
        <p:nvSpPr>
          <p:cNvPr id="11" name="Title 1">
            <a:extLst>
              <a:ext uri="{FF2B5EF4-FFF2-40B4-BE49-F238E27FC236}">
                <a16:creationId xmlns:a16="http://schemas.microsoft.com/office/drawing/2014/main" id="{2ED3955B-285D-4C5C-9DFD-0C178F15D496}"/>
              </a:ext>
            </a:extLst>
          </p:cNvPr>
          <p:cNvSpPr txBox="1">
            <a:spLocks/>
          </p:cNvSpPr>
          <p:nvPr/>
        </p:nvSpPr>
        <p:spPr>
          <a:xfrm>
            <a:off x="0" y="190569"/>
            <a:ext cx="8210551" cy="1213236"/>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Challenge #2: Motion and environmental noise (3/3)</a:t>
            </a:r>
          </a:p>
          <a:p>
            <a:r>
              <a:rPr lang="en-US" i="1" dirty="0"/>
              <a:t>Three-folds cascaded amplifying (3CA) – Environmental noise</a:t>
            </a:r>
          </a:p>
        </p:txBody>
      </p:sp>
      <p:pic>
        <p:nvPicPr>
          <p:cNvPr id="14" name="Picture 13">
            <a:extLst>
              <a:ext uri="{FF2B5EF4-FFF2-40B4-BE49-F238E27FC236}">
                <a16:creationId xmlns:a16="http://schemas.microsoft.com/office/drawing/2014/main" id="{2CE65901-37E3-480B-A306-87F59CC3DB7D}"/>
              </a:ext>
            </a:extLst>
          </p:cNvPr>
          <p:cNvPicPr>
            <a:picLocks noChangeAspect="1"/>
          </p:cNvPicPr>
          <p:nvPr/>
        </p:nvPicPr>
        <p:blipFill>
          <a:blip r:embed="rId4"/>
          <a:stretch>
            <a:fillRect/>
          </a:stretch>
        </p:blipFill>
        <p:spPr>
          <a:xfrm>
            <a:off x="-1015" y="1553478"/>
            <a:ext cx="5563615" cy="2989948"/>
          </a:xfrm>
          <a:prstGeom prst="rect">
            <a:avLst/>
          </a:prstGeom>
        </p:spPr>
      </p:pic>
      <p:pic>
        <p:nvPicPr>
          <p:cNvPr id="13" name="Picture 12">
            <a:extLst>
              <a:ext uri="{FF2B5EF4-FFF2-40B4-BE49-F238E27FC236}">
                <a16:creationId xmlns:a16="http://schemas.microsoft.com/office/drawing/2014/main" id="{72D16CF0-3C7A-4149-82CC-F191CD1A5DA7}"/>
              </a:ext>
            </a:extLst>
          </p:cNvPr>
          <p:cNvPicPr>
            <a:picLocks noChangeAspect="1"/>
          </p:cNvPicPr>
          <p:nvPr/>
        </p:nvPicPr>
        <p:blipFill>
          <a:blip r:embed="rId5"/>
          <a:stretch>
            <a:fillRect/>
          </a:stretch>
        </p:blipFill>
        <p:spPr>
          <a:xfrm>
            <a:off x="1174794" y="1796096"/>
            <a:ext cx="1146389" cy="2625718"/>
          </a:xfrm>
          <a:prstGeom prst="rect">
            <a:avLst/>
          </a:prstGeom>
        </p:spPr>
      </p:pic>
      <p:pic>
        <p:nvPicPr>
          <p:cNvPr id="3" name="Picture 2">
            <a:extLst>
              <a:ext uri="{FF2B5EF4-FFF2-40B4-BE49-F238E27FC236}">
                <a16:creationId xmlns:a16="http://schemas.microsoft.com/office/drawing/2014/main" id="{1EF46092-71E8-4515-9D6C-62391B0E5EBE}"/>
              </a:ext>
            </a:extLst>
          </p:cNvPr>
          <p:cNvPicPr>
            <a:picLocks noChangeAspect="1"/>
          </p:cNvPicPr>
          <p:nvPr/>
        </p:nvPicPr>
        <p:blipFill>
          <a:blip r:embed="rId6"/>
          <a:stretch>
            <a:fillRect/>
          </a:stretch>
        </p:blipFill>
        <p:spPr>
          <a:xfrm>
            <a:off x="2351684" y="1801410"/>
            <a:ext cx="1561005" cy="2620403"/>
          </a:xfrm>
          <a:prstGeom prst="rect">
            <a:avLst/>
          </a:prstGeom>
        </p:spPr>
      </p:pic>
      <p:sp>
        <p:nvSpPr>
          <p:cNvPr id="15" name="Content Placeholder 4">
            <a:extLst>
              <a:ext uri="{FF2B5EF4-FFF2-40B4-BE49-F238E27FC236}">
                <a16:creationId xmlns:a16="http://schemas.microsoft.com/office/drawing/2014/main" id="{DE26B18D-CBFE-492C-9896-347BB78B3166}"/>
              </a:ext>
            </a:extLst>
          </p:cNvPr>
          <p:cNvSpPr txBox="1">
            <a:spLocks/>
          </p:cNvSpPr>
          <p:nvPr/>
        </p:nvSpPr>
        <p:spPr>
          <a:xfrm>
            <a:off x="5810251" y="2514600"/>
            <a:ext cx="6166549" cy="1600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b="1" dirty="0">
                <a:solidFill>
                  <a:srgbClr val="C00000"/>
                </a:solidFill>
              </a:rPr>
              <a:t>2 separate amplifying stages </a:t>
            </a:r>
            <a:r>
              <a:rPr lang="en-US" dirty="0"/>
              <a:t>minimize the effect of motion due to contact impedance.</a:t>
            </a:r>
          </a:p>
          <a:p>
            <a:pPr lvl="1"/>
            <a:r>
              <a:rPr lang="en-US" b="1" dirty="0">
                <a:solidFill>
                  <a:srgbClr val="002D86"/>
                </a:solidFill>
              </a:rPr>
              <a:t>Feed-Forward Differential Amplifying</a:t>
            </a:r>
            <a:r>
              <a:rPr lang="en-US" dirty="0"/>
              <a:t> technique with dual instrumentation amplifiers: </a:t>
            </a:r>
          </a:p>
          <a:p>
            <a:pPr lvl="2"/>
            <a:r>
              <a:rPr lang="en-US" dirty="0"/>
              <a:t>Enhance Common-mode rejection ratio (CMRR).</a:t>
            </a:r>
          </a:p>
          <a:p>
            <a:pPr lvl="2"/>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DA76926-84C7-4BE7-8EB9-A3DA4654498F}"/>
                  </a:ext>
                </a:extLst>
              </p:cNvPr>
              <p:cNvSpPr txBox="1"/>
              <p:nvPr/>
            </p:nvSpPr>
            <p:spPr>
              <a:xfrm>
                <a:off x="6543675" y="4102616"/>
                <a:ext cx="1828800" cy="5672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𝐶𝑀𝑅𝑅</m:t>
                          </m:r>
                        </m:e>
                        <m:sub>
                          <m:r>
                            <a:rPr lang="en-US" b="0" i="1" smtClean="0">
                              <a:latin typeface="Cambria Math" panose="02040503050406030204" pitchFamily="18" charset="0"/>
                            </a:rPr>
                            <m:t>𝐼𝐴</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𝐷𝑀</m:t>
                              </m:r>
                            </m:sub>
                          </m:sSub>
                        </m:num>
                        <m:den>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𝐶𝑀</m:t>
                              </m:r>
                            </m:sub>
                          </m:sSub>
                        </m:den>
                      </m:f>
                      <m:r>
                        <a:rPr lang="en-US" b="0" i="1" smtClean="0">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2DA76926-84C7-4BE7-8EB9-A3DA4654498F}"/>
                  </a:ext>
                </a:extLst>
              </p:cNvPr>
              <p:cNvSpPr txBox="1">
                <a:spLocks noRot="1" noChangeAspect="1" noMove="1" noResize="1" noEditPoints="1" noAdjustHandles="1" noChangeArrowheads="1" noChangeShapeType="1" noTextEdit="1"/>
              </p:cNvSpPr>
              <p:nvPr/>
            </p:nvSpPr>
            <p:spPr>
              <a:xfrm>
                <a:off x="6543675" y="4102616"/>
                <a:ext cx="1828800" cy="56727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E859DC-8D3D-45AF-97B0-3FCF529F0942}"/>
                  </a:ext>
                </a:extLst>
              </p:cNvPr>
              <p:cNvSpPr txBox="1"/>
              <p:nvPr/>
            </p:nvSpPr>
            <p:spPr>
              <a:xfrm>
                <a:off x="8210551" y="4096524"/>
                <a:ext cx="3495674" cy="5675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𝐶𝑀𝑅𝑅</m:t>
                          </m:r>
                        </m:e>
                        <m:sub>
                          <m:r>
                            <a:rPr lang="en-US" b="0" i="1" smtClean="0">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𝐷𝑃</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𝐷𝑀</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𝐷𝑀</m:t>
                              </m:r>
                              <m:r>
                                <a:rPr lang="en-US" b="0" i="1" smtClean="0">
                                  <a:latin typeface="Cambria Math" panose="02040503050406030204" pitchFamily="18" charset="0"/>
                                </a:rPr>
                                <m:t>2</m:t>
                              </m:r>
                            </m:sub>
                          </m:sSub>
                        </m:num>
                        <m:den>
                          <m:r>
                            <a:rPr lang="en-US" b="0" i="1" smtClean="0">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𝐺</m:t>
                              </m:r>
                            </m:e>
                            <m:sub>
                              <m:r>
                                <a:rPr lang="en-US" b="0" i="1" smtClean="0">
                                  <a:solidFill>
                                    <a:schemeClr val="tx1"/>
                                  </a:solidFill>
                                  <a:latin typeface="Cambria Math" panose="02040503050406030204" pitchFamily="18" charset="0"/>
                                </a:rPr>
                                <m:t>𝐶𝑀</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𝐶𝑀</m:t>
                              </m:r>
                              <m:r>
                                <a:rPr lang="en-US" b="0" i="1" smtClean="0">
                                  <a:latin typeface="Cambria Math" panose="02040503050406030204" pitchFamily="18" charset="0"/>
                                </a:rPr>
                                <m:t>2</m:t>
                              </m:r>
                            </m:sub>
                          </m:sSub>
                          <m:r>
                            <a:rPr lang="en-US" b="0" i="1" smtClean="0">
                              <a:latin typeface="Cambria Math" panose="02040503050406030204" pitchFamily="18" charset="0"/>
                            </a:rPr>
                            <m:t>|</m:t>
                          </m:r>
                        </m:den>
                      </m:f>
                    </m:oMath>
                  </m:oMathPara>
                </a14:m>
                <a:endParaRPr lang="en-US" dirty="0"/>
              </a:p>
            </p:txBody>
          </p:sp>
        </mc:Choice>
        <mc:Fallback xmlns="">
          <p:sp>
            <p:nvSpPr>
              <p:cNvPr id="19" name="TextBox 18">
                <a:extLst>
                  <a:ext uri="{FF2B5EF4-FFF2-40B4-BE49-F238E27FC236}">
                    <a16:creationId xmlns:a16="http://schemas.microsoft.com/office/drawing/2014/main" id="{FEE859DC-8D3D-45AF-97B0-3FCF529F0942}"/>
                  </a:ext>
                </a:extLst>
              </p:cNvPr>
              <p:cNvSpPr txBox="1">
                <a:spLocks noRot="1" noChangeAspect="1" noMove="1" noResize="1" noEditPoints="1" noAdjustHandles="1" noChangeArrowheads="1" noChangeShapeType="1" noTextEdit="1"/>
              </p:cNvSpPr>
              <p:nvPr/>
            </p:nvSpPr>
            <p:spPr>
              <a:xfrm>
                <a:off x="8210551" y="4096524"/>
                <a:ext cx="3495674" cy="567528"/>
              </a:xfrm>
              <a:prstGeom prst="rect">
                <a:avLst/>
              </a:prstGeom>
              <a:blipFill>
                <a:blip r:embed="rId10"/>
                <a:stretch>
                  <a:fillRect/>
                </a:stretch>
              </a:blipFill>
            </p:spPr>
            <p:txBody>
              <a:bodyPr/>
              <a:lstStyle/>
              <a:p>
                <a:r>
                  <a:rPr lang="en-US">
                    <a:noFill/>
                  </a:rPr>
                  <a:t> </a:t>
                </a:r>
              </a:p>
            </p:txBody>
          </p:sp>
        </mc:Fallback>
      </mc:AlternateContent>
      <p:sp>
        <p:nvSpPr>
          <p:cNvPr id="20" name="Content Placeholder 4">
            <a:extLst>
              <a:ext uri="{FF2B5EF4-FFF2-40B4-BE49-F238E27FC236}">
                <a16:creationId xmlns:a16="http://schemas.microsoft.com/office/drawing/2014/main" id="{CAD73748-FCCC-4BC3-8C17-AC269D7E8F57}"/>
              </a:ext>
            </a:extLst>
          </p:cNvPr>
          <p:cNvSpPr txBox="1">
            <a:spLocks/>
          </p:cNvSpPr>
          <p:nvPr/>
        </p:nvSpPr>
        <p:spPr>
          <a:xfrm>
            <a:off x="5810251" y="4752975"/>
            <a:ext cx="6166549" cy="678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Produce </a:t>
            </a:r>
            <a:r>
              <a:rPr lang="en-US" b="1" dirty="0">
                <a:solidFill>
                  <a:schemeClr val="accent2"/>
                </a:solidFill>
              </a:rPr>
              <a:t>amplified, fully differential </a:t>
            </a:r>
            <a:r>
              <a:rPr lang="en-US" dirty="0"/>
              <a:t>signals =&gt; robust again environmental noises.</a:t>
            </a:r>
          </a:p>
          <a:p>
            <a:pPr lvl="2"/>
            <a:endParaRPr lang="en-US" dirty="0"/>
          </a:p>
        </p:txBody>
      </p:sp>
      <p:sp>
        <p:nvSpPr>
          <p:cNvPr id="21" name="Content Placeholder 4">
            <a:extLst>
              <a:ext uri="{FF2B5EF4-FFF2-40B4-BE49-F238E27FC236}">
                <a16:creationId xmlns:a16="http://schemas.microsoft.com/office/drawing/2014/main" id="{4BC7383B-7CDF-46DA-AFC0-D2093AC03AED}"/>
              </a:ext>
            </a:extLst>
          </p:cNvPr>
          <p:cNvSpPr txBox="1">
            <a:spLocks/>
          </p:cNvSpPr>
          <p:nvPr/>
        </p:nvSpPr>
        <p:spPr>
          <a:xfrm>
            <a:off x="5815015" y="5425619"/>
            <a:ext cx="5519736" cy="1060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b="1" dirty="0">
                <a:solidFill>
                  <a:schemeClr val="accent6">
                    <a:lumMod val="50000"/>
                  </a:schemeClr>
                </a:solidFill>
              </a:rPr>
              <a:t>Balanced AC-coupling </a:t>
            </a:r>
            <a:r>
              <a:rPr lang="en-US" dirty="0"/>
              <a:t>topology: efficiently remove DC component while mitigating component mismatches issue.</a:t>
            </a:r>
          </a:p>
        </p:txBody>
      </p:sp>
      <p:pic>
        <p:nvPicPr>
          <p:cNvPr id="24" name="Picture 23" descr="A close up of a logo&#10;&#10;Description automatically generated">
            <a:extLst>
              <a:ext uri="{FF2B5EF4-FFF2-40B4-BE49-F238E27FC236}">
                <a16:creationId xmlns:a16="http://schemas.microsoft.com/office/drawing/2014/main" id="{81F9252F-5252-427F-8CE5-99836B00EA1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65233" y="250915"/>
            <a:ext cx="1867294" cy="1045953"/>
          </a:xfrm>
          <a:prstGeom prst="rect">
            <a:avLst/>
          </a:prstGeom>
        </p:spPr>
      </p:pic>
    </p:spTree>
    <p:custDataLst>
      <p:tags r:id="rId1"/>
    </p:custDataLst>
    <p:extLst>
      <p:ext uri="{BB962C8B-B14F-4D97-AF65-F5344CB8AC3E}">
        <p14:creationId xmlns:p14="http://schemas.microsoft.com/office/powerpoint/2010/main" val="1630798074"/>
      </p:ext>
    </p:extLst>
  </p:cSld>
  <p:clrMapOvr>
    <a:masterClrMapping/>
  </p:clrMapOvr>
  <mc:AlternateContent xmlns:mc="http://schemas.openxmlformats.org/markup-compatibility/2006" xmlns:p14="http://schemas.microsoft.com/office/powerpoint/2010/main">
    <mc:Choice Requires="p14">
      <p:transition spd="slow" p14:dur="2000" advTm="57322"/>
    </mc:Choice>
    <mc:Fallback xmlns="">
      <p:transition spd="slow" advTm="57322"/>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6392933" y="1699611"/>
            <a:ext cx="5604278" cy="2167268"/>
          </a:xfrm>
        </p:spPr>
        <p:txBody>
          <a:bodyPr>
            <a:normAutofit/>
          </a:bodyPr>
          <a:lstStyle/>
          <a:p>
            <a:r>
              <a:rPr lang="en-US" b="1" dirty="0"/>
              <a:t> Using a fixed gain is not efficient!</a:t>
            </a:r>
          </a:p>
          <a:p>
            <a:pPr lvl="1"/>
            <a:r>
              <a:rPr lang="en-US" dirty="0"/>
              <a:t>High gain =&gt; saturate BTE EMG signal.</a:t>
            </a:r>
          </a:p>
          <a:p>
            <a:pPr lvl="1"/>
            <a:r>
              <a:rPr lang="en-US" dirty="0"/>
              <a:t>Low gain =&gt; increase noise floor for weak BTE EEG/EOG signals.</a:t>
            </a:r>
          </a:p>
          <a:p>
            <a:pPr marL="457200" lvl="1" indent="0">
              <a:buNone/>
            </a:pPr>
            <a:r>
              <a:rPr lang="en-US" dirty="0"/>
              <a:t>=&gt; The amplifier gain needs to be changed on-the-fly.</a:t>
            </a:r>
          </a:p>
          <a:p>
            <a:pPr marL="0" indent="0">
              <a:buNone/>
            </a:pPr>
            <a:endParaRPr lang="en-US" dirty="0"/>
          </a:p>
          <a:p>
            <a:pPr lvl="1"/>
            <a:endParaRPr lang="en-US" b="1" dirty="0"/>
          </a:p>
        </p:txBody>
      </p:sp>
      <p:sp>
        <p:nvSpPr>
          <p:cNvPr id="11" name="Title 1">
            <a:extLst>
              <a:ext uri="{FF2B5EF4-FFF2-40B4-BE49-F238E27FC236}">
                <a16:creationId xmlns:a16="http://schemas.microsoft.com/office/drawing/2014/main" id="{2ED3955B-285D-4C5C-9DFD-0C178F15D496}"/>
              </a:ext>
            </a:extLst>
          </p:cNvPr>
          <p:cNvSpPr txBox="1">
            <a:spLocks/>
          </p:cNvSpPr>
          <p:nvPr/>
        </p:nvSpPr>
        <p:spPr>
          <a:xfrm>
            <a:off x="0" y="213821"/>
            <a:ext cx="8507002" cy="12132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800" dirty="0"/>
              <a:t>Challenge #3: Overlap signal with a significant range (1/2)</a:t>
            </a:r>
          </a:p>
        </p:txBody>
      </p:sp>
      <p:pic>
        <p:nvPicPr>
          <p:cNvPr id="16" name="Picture 15" descr="A close up of an animal&#10;&#10;Description automatically generated">
            <a:extLst>
              <a:ext uri="{FF2B5EF4-FFF2-40B4-BE49-F238E27FC236}">
                <a16:creationId xmlns:a16="http://schemas.microsoft.com/office/drawing/2014/main" id="{E0D0D18B-4F22-4DE2-B442-AF53D514DC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7437" y="-10274"/>
            <a:ext cx="1312072" cy="1374395"/>
          </a:xfrm>
          <a:prstGeom prst="rect">
            <a:avLst/>
          </a:prstGeom>
        </p:spPr>
      </p:pic>
      <p:pic>
        <p:nvPicPr>
          <p:cNvPr id="17" name="Picture 16">
            <a:extLst>
              <a:ext uri="{FF2B5EF4-FFF2-40B4-BE49-F238E27FC236}">
                <a16:creationId xmlns:a16="http://schemas.microsoft.com/office/drawing/2014/main" id="{544DE61D-D0D3-4E64-80ED-259888F57520}"/>
              </a:ext>
            </a:extLst>
          </p:cNvPr>
          <p:cNvPicPr>
            <a:picLocks noChangeAspect="1"/>
          </p:cNvPicPr>
          <p:nvPr/>
        </p:nvPicPr>
        <p:blipFill>
          <a:blip r:embed="rId5"/>
          <a:stretch>
            <a:fillRect/>
          </a:stretch>
        </p:blipFill>
        <p:spPr>
          <a:xfrm>
            <a:off x="377125" y="3429000"/>
            <a:ext cx="2537525" cy="1781309"/>
          </a:xfrm>
          <a:prstGeom prst="rect">
            <a:avLst/>
          </a:prstGeom>
        </p:spPr>
      </p:pic>
      <p:pic>
        <p:nvPicPr>
          <p:cNvPr id="22" name="Picture 21">
            <a:extLst>
              <a:ext uri="{FF2B5EF4-FFF2-40B4-BE49-F238E27FC236}">
                <a16:creationId xmlns:a16="http://schemas.microsoft.com/office/drawing/2014/main" id="{CC284D0A-75B1-44BE-86DB-BC9543641951}"/>
              </a:ext>
            </a:extLst>
          </p:cNvPr>
          <p:cNvPicPr>
            <a:picLocks noChangeAspect="1"/>
          </p:cNvPicPr>
          <p:nvPr/>
        </p:nvPicPr>
        <p:blipFill>
          <a:blip r:embed="rId6"/>
          <a:stretch>
            <a:fillRect/>
          </a:stretch>
        </p:blipFill>
        <p:spPr>
          <a:xfrm>
            <a:off x="194789" y="1533324"/>
            <a:ext cx="2873162" cy="1626210"/>
          </a:xfrm>
          <a:prstGeom prst="rect">
            <a:avLst/>
          </a:prstGeom>
        </p:spPr>
      </p:pic>
      <p:pic>
        <p:nvPicPr>
          <p:cNvPr id="23" name="Picture 22">
            <a:extLst>
              <a:ext uri="{FF2B5EF4-FFF2-40B4-BE49-F238E27FC236}">
                <a16:creationId xmlns:a16="http://schemas.microsoft.com/office/drawing/2014/main" id="{49077FD6-7B4F-4595-B4AD-0426742F37E4}"/>
              </a:ext>
            </a:extLst>
          </p:cNvPr>
          <p:cNvPicPr>
            <a:picLocks noChangeAspect="1"/>
          </p:cNvPicPr>
          <p:nvPr/>
        </p:nvPicPr>
        <p:blipFill>
          <a:blip r:embed="rId7"/>
          <a:stretch>
            <a:fillRect/>
          </a:stretch>
        </p:blipFill>
        <p:spPr>
          <a:xfrm>
            <a:off x="3334993" y="2620479"/>
            <a:ext cx="2694747" cy="2009832"/>
          </a:xfrm>
          <a:prstGeom prst="rect">
            <a:avLst/>
          </a:prstGeom>
        </p:spPr>
      </p:pic>
      <p:sp>
        <p:nvSpPr>
          <p:cNvPr id="24" name="Rounded Rectangle 41">
            <a:extLst>
              <a:ext uri="{FF2B5EF4-FFF2-40B4-BE49-F238E27FC236}">
                <a16:creationId xmlns:a16="http://schemas.microsoft.com/office/drawing/2014/main" id="{B089951C-856F-4766-AA7E-E922BE208B00}"/>
              </a:ext>
            </a:extLst>
          </p:cNvPr>
          <p:cNvSpPr/>
          <p:nvPr/>
        </p:nvSpPr>
        <p:spPr>
          <a:xfrm>
            <a:off x="894337" y="5633468"/>
            <a:ext cx="4347227" cy="645208"/>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BTE EEG/EOG is overlap with EMG in a three-orders magnitude range! </a:t>
            </a:r>
          </a:p>
        </p:txBody>
      </p:sp>
      <p:sp>
        <p:nvSpPr>
          <p:cNvPr id="26" name="Content Placeholder 4">
            <a:extLst>
              <a:ext uri="{FF2B5EF4-FFF2-40B4-BE49-F238E27FC236}">
                <a16:creationId xmlns:a16="http://schemas.microsoft.com/office/drawing/2014/main" id="{D0EBF4DF-669A-4C32-9D98-5BB4E2D911E8}"/>
              </a:ext>
            </a:extLst>
          </p:cNvPr>
          <p:cNvSpPr txBox="1">
            <a:spLocks/>
          </p:cNvSpPr>
          <p:nvPr/>
        </p:nvSpPr>
        <p:spPr>
          <a:xfrm>
            <a:off x="6392933" y="3912694"/>
            <a:ext cx="5604278" cy="2167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Observations on BTE signal patterns:</a:t>
            </a:r>
          </a:p>
          <a:p>
            <a:pPr lvl="1"/>
            <a:r>
              <a:rPr lang="en-US" dirty="0"/>
              <a:t>Strong EMG events don’t happen frequently.</a:t>
            </a:r>
          </a:p>
          <a:p>
            <a:pPr lvl="1"/>
            <a:r>
              <a:rPr lang="en-US" dirty="0"/>
              <a:t>EMG events can happen abruptly.</a:t>
            </a:r>
          </a:p>
          <a:p>
            <a:pPr lvl="1"/>
            <a:r>
              <a:rPr lang="en-US" dirty="0"/>
              <a:t>EMG signal is stochastic and can vary significantly.</a:t>
            </a:r>
            <a:endParaRPr lang="en-US" b="1" dirty="0"/>
          </a:p>
        </p:txBody>
      </p:sp>
      <p:sp>
        <p:nvSpPr>
          <p:cNvPr id="27" name="Content Placeholder 4">
            <a:extLst>
              <a:ext uri="{FF2B5EF4-FFF2-40B4-BE49-F238E27FC236}">
                <a16:creationId xmlns:a16="http://schemas.microsoft.com/office/drawing/2014/main" id="{64794243-0E39-4F01-B694-2AE3F0B5621D}"/>
              </a:ext>
            </a:extLst>
          </p:cNvPr>
          <p:cNvSpPr txBox="1">
            <a:spLocks/>
          </p:cNvSpPr>
          <p:nvPr/>
        </p:nvSpPr>
        <p:spPr>
          <a:xfrm>
            <a:off x="2709039" y="3337061"/>
            <a:ext cx="717821" cy="5185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b="1" dirty="0">
                <a:solidFill>
                  <a:srgbClr val="C00000"/>
                </a:solidFill>
              </a:rPr>
              <a:t>VS.</a:t>
            </a:r>
          </a:p>
          <a:p>
            <a:pPr lvl="1"/>
            <a:endParaRPr lang="en-US" b="1" dirty="0"/>
          </a:p>
        </p:txBody>
      </p:sp>
    </p:spTree>
    <p:custDataLst>
      <p:tags r:id="rId1"/>
    </p:custDataLst>
    <p:extLst>
      <p:ext uri="{BB962C8B-B14F-4D97-AF65-F5344CB8AC3E}">
        <p14:creationId xmlns:p14="http://schemas.microsoft.com/office/powerpoint/2010/main" val="3085017941"/>
      </p:ext>
    </p:extLst>
  </p:cSld>
  <p:clrMapOvr>
    <a:masterClrMapping/>
  </p:clrMapOvr>
  <mc:AlternateContent xmlns:mc="http://schemas.openxmlformats.org/markup-compatibility/2006" xmlns:p14="http://schemas.microsoft.com/office/powerpoint/2010/main">
    <mc:Choice Requires="p14">
      <p:transition spd="slow" p14:dur="2000" advTm="54125"/>
    </mc:Choice>
    <mc:Fallback xmlns="">
      <p:transition spd="slow" advTm="54125"/>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5909913" y="1680531"/>
            <a:ext cx="6196362" cy="834069"/>
          </a:xfrm>
        </p:spPr>
        <p:txBody>
          <a:bodyPr>
            <a:normAutofit/>
          </a:bodyPr>
          <a:lstStyle/>
          <a:p>
            <a:r>
              <a:rPr lang="en-US" b="1" dirty="0"/>
              <a:t> Introduce Stage 3 – Adaptive Amplifying with an Adaptive Gain Control algorithm:</a:t>
            </a:r>
            <a:endParaRPr lang="en-US" dirty="0"/>
          </a:p>
          <a:p>
            <a:pPr lvl="1"/>
            <a:endParaRPr lang="en-US" b="1" dirty="0"/>
          </a:p>
        </p:txBody>
      </p:sp>
      <p:pic>
        <p:nvPicPr>
          <p:cNvPr id="14" name="Picture 13">
            <a:extLst>
              <a:ext uri="{FF2B5EF4-FFF2-40B4-BE49-F238E27FC236}">
                <a16:creationId xmlns:a16="http://schemas.microsoft.com/office/drawing/2014/main" id="{2CE65901-37E3-480B-A306-87F59CC3DB7D}"/>
              </a:ext>
            </a:extLst>
          </p:cNvPr>
          <p:cNvPicPr>
            <a:picLocks noChangeAspect="1"/>
          </p:cNvPicPr>
          <p:nvPr/>
        </p:nvPicPr>
        <p:blipFill>
          <a:blip r:embed="rId4"/>
          <a:stretch>
            <a:fillRect/>
          </a:stretch>
        </p:blipFill>
        <p:spPr>
          <a:xfrm>
            <a:off x="-1015" y="1553478"/>
            <a:ext cx="5563615" cy="2989948"/>
          </a:xfrm>
          <a:prstGeom prst="rect">
            <a:avLst/>
          </a:prstGeom>
        </p:spPr>
      </p:pic>
      <p:pic>
        <p:nvPicPr>
          <p:cNvPr id="13" name="Picture 12">
            <a:extLst>
              <a:ext uri="{FF2B5EF4-FFF2-40B4-BE49-F238E27FC236}">
                <a16:creationId xmlns:a16="http://schemas.microsoft.com/office/drawing/2014/main" id="{72D16CF0-3C7A-4149-82CC-F191CD1A5DA7}"/>
              </a:ext>
            </a:extLst>
          </p:cNvPr>
          <p:cNvPicPr>
            <a:picLocks noChangeAspect="1"/>
          </p:cNvPicPr>
          <p:nvPr/>
        </p:nvPicPr>
        <p:blipFill>
          <a:blip r:embed="rId5"/>
          <a:stretch>
            <a:fillRect/>
          </a:stretch>
        </p:blipFill>
        <p:spPr>
          <a:xfrm>
            <a:off x="1174794" y="1796096"/>
            <a:ext cx="1146389" cy="2625718"/>
          </a:xfrm>
          <a:prstGeom prst="rect">
            <a:avLst/>
          </a:prstGeom>
        </p:spPr>
      </p:pic>
      <p:pic>
        <p:nvPicPr>
          <p:cNvPr id="3" name="Picture 2">
            <a:extLst>
              <a:ext uri="{FF2B5EF4-FFF2-40B4-BE49-F238E27FC236}">
                <a16:creationId xmlns:a16="http://schemas.microsoft.com/office/drawing/2014/main" id="{1EF46092-71E8-4515-9D6C-62391B0E5EBE}"/>
              </a:ext>
            </a:extLst>
          </p:cNvPr>
          <p:cNvPicPr>
            <a:picLocks noChangeAspect="1"/>
          </p:cNvPicPr>
          <p:nvPr/>
        </p:nvPicPr>
        <p:blipFill>
          <a:blip r:embed="rId6"/>
          <a:stretch>
            <a:fillRect/>
          </a:stretch>
        </p:blipFill>
        <p:spPr>
          <a:xfrm>
            <a:off x="2351684" y="1801410"/>
            <a:ext cx="1561005" cy="2620403"/>
          </a:xfrm>
          <a:prstGeom prst="rect">
            <a:avLst/>
          </a:prstGeom>
        </p:spPr>
      </p:pic>
      <p:sp>
        <p:nvSpPr>
          <p:cNvPr id="15" name="Content Placeholder 4">
            <a:extLst>
              <a:ext uri="{FF2B5EF4-FFF2-40B4-BE49-F238E27FC236}">
                <a16:creationId xmlns:a16="http://schemas.microsoft.com/office/drawing/2014/main" id="{DE26B18D-CBFE-492C-9896-347BB78B3166}"/>
              </a:ext>
            </a:extLst>
          </p:cNvPr>
          <p:cNvSpPr txBox="1">
            <a:spLocks/>
          </p:cNvSpPr>
          <p:nvPr/>
        </p:nvSpPr>
        <p:spPr>
          <a:xfrm>
            <a:off x="5810251" y="2514600"/>
            <a:ext cx="6166549" cy="2362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Initially, </a:t>
            </a:r>
            <a:r>
              <a:rPr lang="en-US" b="1" dirty="0">
                <a:solidFill>
                  <a:srgbClr val="C00000"/>
                </a:solidFill>
              </a:rPr>
              <a:t>keep the gain at maximum </a:t>
            </a:r>
            <a:r>
              <a:rPr lang="en-US" dirty="0"/>
              <a:t>for BTE EEG/EOG signal.</a:t>
            </a:r>
          </a:p>
          <a:p>
            <a:pPr lvl="1"/>
            <a:r>
              <a:rPr lang="en-US" b="1" dirty="0">
                <a:solidFill>
                  <a:srgbClr val="002D86"/>
                </a:solidFill>
              </a:rPr>
              <a:t>React quickly to abrupt increases </a:t>
            </a:r>
            <a:r>
              <a:rPr lang="en-US" dirty="0"/>
              <a:t>from the initial state =&gt; capture an EMG event quickly.</a:t>
            </a:r>
          </a:p>
          <a:p>
            <a:pPr lvl="1"/>
            <a:r>
              <a:rPr lang="en-US" b="1" dirty="0">
                <a:solidFill>
                  <a:schemeClr val="accent6">
                    <a:lumMod val="50000"/>
                  </a:schemeClr>
                </a:solidFill>
              </a:rPr>
              <a:t>React slowly to abrupt decreases </a:t>
            </a:r>
            <a:r>
              <a:rPr lang="en-US" dirty="0"/>
              <a:t>while an EMG event is happening =&gt; avoid gain oscillation. </a:t>
            </a:r>
          </a:p>
          <a:p>
            <a:pPr lvl="2"/>
            <a:endParaRPr lang="en-US" dirty="0"/>
          </a:p>
        </p:txBody>
      </p:sp>
      <p:pic>
        <p:nvPicPr>
          <p:cNvPr id="4" name="Picture 3">
            <a:extLst>
              <a:ext uri="{FF2B5EF4-FFF2-40B4-BE49-F238E27FC236}">
                <a16:creationId xmlns:a16="http://schemas.microsoft.com/office/drawing/2014/main" id="{16622B55-D904-4B9E-ABD4-9B8320BAE498}"/>
              </a:ext>
            </a:extLst>
          </p:cNvPr>
          <p:cNvPicPr>
            <a:picLocks noChangeAspect="1"/>
          </p:cNvPicPr>
          <p:nvPr/>
        </p:nvPicPr>
        <p:blipFill>
          <a:blip r:embed="rId7"/>
          <a:stretch>
            <a:fillRect/>
          </a:stretch>
        </p:blipFill>
        <p:spPr>
          <a:xfrm>
            <a:off x="4545632" y="1966004"/>
            <a:ext cx="934418" cy="305709"/>
          </a:xfrm>
          <a:prstGeom prst="rect">
            <a:avLst/>
          </a:prstGeom>
        </p:spPr>
      </p:pic>
      <p:pic>
        <p:nvPicPr>
          <p:cNvPr id="7" name="Picture 6">
            <a:extLst>
              <a:ext uri="{FF2B5EF4-FFF2-40B4-BE49-F238E27FC236}">
                <a16:creationId xmlns:a16="http://schemas.microsoft.com/office/drawing/2014/main" id="{E44A9AAC-2EA6-4DB7-8765-DE098CD6684C}"/>
              </a:ext>
            </a:extLst>
          </p:cNvPr>
          <p:cNvPicPr>
            <a:picLocks noChangeAspect="1"/>
          </p:cNvPicPr>
          <p:nvPr/>
        </p:nvPicPr>
        <p:blipFill>
          <a:blip r:embed="rId8"/>
          <a:stretch>
            <a:fillRect/>
          </a:stretch>
        </p:blipFill>
        <p:spPr>
          <a:xfrm>
            <a:off x="4494214" y="3522802"/>
            <a:ext cx="985836" cy="733285"/>
          </a:xfrm>
          <a:prstGeom prst="rect">
            <a:avLst/>
          </a:prstGeom>
        </p:spPr>
      </p:pic>
      <p:sp>
        <p:nvSpPr>
          <p:cNvPr id="17" name="Content Placeholder 4">
            <a:extLst>
              <a:ext uri="{FF2B5EF4-FFF2-40B4-BE49-F238E27FC236}">
                <a16:creationId xmlns:a16="http://schemas.microsoft.com/office/drawing/2014/main" id="{9FB4BD80-1A6D-4C65-8E33-EA839B000C72}"/>
              </a:ext>
            </a:extLst>
          </p:cNvPr>
          <p:cNvSpPr txBox="1">
            <a:spLocks/>
          </p:cNvSpPr>
          <p:nvPr/>
        </p:nvSpPr>
        <p:spPr>
          <a:xfrm>
            <a:off x="5909913" y="4617559"/>
            <a:ext cx="5424837" cy="18213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Square Law Detector vs. Peak Envelope Detector:</a:t>
            </a:r>
          </a:p>
          <a:p>
            <a:pPr lvl="1"/>
            <a:r>
              <a:rPr lang="en-US" dirty="0"/>
              <a:t>Both can be used for AGC.</a:t>
            </a:r>
          </a:p>
          <a:p>
            <a:pPr lvl="1"/>
            <a:r>
              <a:rPr lang="en-US" dirty="0"/>
              <a:t>PED with dynamic windows is used because of low complexity.</a:t>
            </a:r>
          </a:p>
        </p:txBody>
      </p:sp>
      <p:sp>
        <p:nvSpPr>
          <p:cNvPr id="12" name="Title 1">
            <a:extLst>
              <a:ext uri="{FF2B5EF4-FFF2-40B4-BE49-F238E27FC236}">
                <a16:creationId xmlns:a16="http://schemas.microsoft.com/office/drawing/2014/main" id="{7F44CB04-247C-4C57-A647-7D1BE029B80A}"/>
              </a:ext>
            </a:extLst>
          </p:cNvPr>
          <p:cNvSpPr txBox="1">
            <a:spLocks/>
          </p:cNvSpPr>
          <p:nvPr/>
        </p:nvSpPr>
        <p:spPr>
          <a:xfrm>
            <a:off x="0" y="213821"/>
            <a:ext cx="8671389" cy="12132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2800" dirty="0"/>
              <a:t>Challenge #3: Overlap signal with a significant range (2/2)</a:t>
            </a:r>
          </a:p>
          <a:p>
            <a:r>
              <a:rPr lang="en-US" sz="2800" i="1" dirty="0"/>
              <a:t>Adaptive Amplifying and Adaptive Gain Control</a:t>
            </a:r>
          </a:p>
        </p:txBody>
      </p:sp>
      <p:pic>
        <p:nvPicPr>
          <p:cNvPr id="18" name="Picture 17" descr="A close up of an animal&#10;&#10;Description automatically generated">
            <a:extLst>
              <a:ext uri="{FF2B5EF4-FFF2-40B4-BE49-F238E27FC236}">
                <a16:creationId xmlns:a16="http://schemas.microsoft.com/office/drawing/2014/main" id="{00FD7793-7619-4F3D-B0E3-EE4E4A1B145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2058" y="0"/>
            <a:ext cx="1312072" cy="1374395"/>
          </a:xfrm>
          <a:prstGeom prst="rect">
            <a:avLst/>
          </a:prstGeom>
        </p:spPr>
      </p:pic>
    </p:spTree>
    <p:custDataLst>
      <p:tags r:id="rId1"/>
    </p:custDataLst>
    <p:extLst>
      <p:ext uri="{BB962C8B-B14F-4D97-AF65-F5344CB8AC3E}">
        <p14:creationId xmlns:p14="http://schemas.microsoft.com/office/powerpoint/2010/main" val="1099284088"/>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spd="slow" advTm="65727"/>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D3955B-285D-4C5C-9DFD-0C178F15D496}"/>
              </a:ext>
            </a:extLst>
          </p:cNvPr>
          <p:cNvSpPr txBox="1">
            <a:spLocks/>
          </p:cNvSpPr>
          <p:nvPr/>
        </p:nvSpPr>
        <p:spPr>
          <a:xfrm>
            <a:off x="467714" y="190569"/>
            <a:ext cx="9648438" cy="12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Implementation</a:t>
            </a:r>
            <a:endParaRPr lang="en-US" i="1" dirty="0"/>
          </a:p>
        </p:txBody>
      </p:sp>
      <p:pic>
        <p:nvPicPr>
          <p:cNvPr id="2" name="Picture 1">
            <a:extLst>
              <a:ext uri="{FF2B5EF4-FFF2-40B4-BE49-F238E27FC236}">
                <a16:creationId xmlns:a16="http://schemas.microsoft.com/office/drawing/2014/main" id="{BD8F57C6-F839-408E-A7C5-94D5E00492E9}"/>
              </a:ext>
            </a:extLst>
          </p:cNvPr>
          <p:cNvPicPr>
            <a:picLocks noChangeAspect="1"/>
          </p:cNvPicPr>
          <p:nvPr/>
        </p:nvPicPr>
        <p:blipFill rotWithShape="1">
          <a:blip r:embed="rId4"/>
          <a:srcRect b="11231"/>
          <a:stretch/>
        </p:blipFill>
        <p:spPr>
          <a:xfrm>
            <a:off x="233857" y="1559666"/>
            <a:ext cx="11724285" cy="2069360"/>
          </a:xfrm>
          <a:prstGeom prst="rect">
            <a:avLst/>
          </a:prstGeom>
        </p:spPr>
      </p:pic>
      <p:pic>
        <p:nvPicPr>
          <p:cNvPr id="6" name="Picture 5">
            <a:extLst>
              <a:ext uri="{FF2B5EF4-FFF2-40B4-BE49-F238E27FC236}">
                <a16:creationId xmlns:a16="http://schemas.microsoft.com/office/drawing/2014/main" id="{98DB24A1-A438-4521-B8E3-6A08AC4CE405}"/>
              </a:ext>
            </a:extLst>
          </p:cNvPr>
          <p:cNvPicPr>
            <a:picLocks noChangeAspect="1"/>
          </p:cNvPicPr>
          <p:nvPr/>
        </p:nvPicPr>
        <p:blipFill>
          <a:blip r:embed="rId5"/>
          <a:stretch>
            <a:fillRect/>
          </a:stretch>
        </p:blipFill>
        <p:spPr>
          <a:xfrm>
            <a:off x="715364" y="3931248"/>
            <a:ext cx="2564650" cy="2238871"/>
          </a:xfrm>
          <a:prstGeom prst="rect">
            <a:avLst/>
          </a:prstGeom>
        </p:spPr>
      </p:pic>
      <p:pic>
        <p:nvPicPr>
          <p:cNvPr id="8" name="Picture 7">
            <a:extLst>
              <a:ext uri="{FF2B5EF4-FFF2-40B4-BE49-F238E27FC236}">
                <a16:creationId xmlns:a16="http://schemas.microsoft.com/office/drawing/2014/main" id="{6EE0B30E-4AE3-46B7-9767-FA166FEA8502}"/>
              </a:ext>
            </a:extLst>
          </p:cNvPr>
          <p:cNvPicPr>
            <a:picLocks noChangeAspect="1"/>
          </p:cNvPicPr>
          <p:nvPr/>
        </p:nvPicPr>
        <p:blipFill>
          <a:blip r:embed="rId6"/>
          <a:stretch>
            <a:fillRect/>
          </a:stretch>
        </p:blipFill>
        <p:spPr>
          <a:xfrm>
            <a:off x="3280014" y="4070324"/>
            <a:ext cx="3647009" cy="2099793"/>
          </a:xfrm>
          <a:prstGeom prst="rect">
            <a:avLst/>
          </a:prstGeom>
        </p:spPr>
      </p:pic>
      <p:pic>
        <p:nvPicPr>
          <p:cNvPr id="9" name="Picture 8">
            <a:extLst>
              <a:ext uri="{FF2B5EF4-FFF2-40B4-BE49-F238E27FC236}">
                <a16:creationId xmlns:a16="http://schemas.microsoft.com/office/drawing/2014/main" id="{BAFBA519-1F3B-4F53-8007-087C5AE45D06}"/>
              </a:ext>
            </a:extLst>
          </p:cNvPr>
          <p:cNvPicPr>
            <a:picLocks noChangeAspect="1"/>
          </p:cNvPicPr>
          <p:nvPr/>
        </p:nvPicPr>
        <p:blipFill>
          <a:blip r:embed="rId7"/>
          <a:stretch>
            <a:fillRect/>
          </a:stretch>
        </p:blipFill>
        <p:spPr>
          <a:xfrm>
            <a:off x="7939582" y="4032224"/>
            <a:ext cx="2971800" cy="2099793"/>
          </a:xfrm>
          <a:prstGeom prst="rect">
            <a:avLst/>
          </a:prstGeom>
        </p:spPr>
      </p:pic>
      <p:sp>
        <p:nvSpPr>
          <p:cNvPr id="18" name="Rounded Rectangle 41">
            <a:extLst>
              <a:ext uri="{FF2B5EF4-FFF2-40B4-BE49-F238E27FC236}">
                <a16:creationId xmlns:a16="http://schemas.microsoft.com/office/drawing/2014/main" id="{723D0DE3-DE9E-409B-B11D-83B079AE8F97}"/>
              </a:ext>
            </a:extLst>
          </p:cNvPr>
          <p:cNvSpPr/>
          <p:nvPr/>
        </p:nvSpPr>
        <p:spPr>
          <a:xfrm>
            <a:off x="4452430" y="3494409"/>
            <a:ext cx="2391788" cy="273691"/>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System Overview</a:t>
            </a:r>
          </a:p>
        </p:txBody>
      </p:sp>
      <p:sp>
        <p:nvSpPr>
          <p:cNvPr id="19" name="Rounded Rectangle 41">
            <a:extLst>
              <a:ext uri="{FF2B5EF4-FFF2-40B4-BE49-F238E27FC236}">
                <a16:creationId xmlns:a16="http://schemas.microsoft.com/office/drawing/2014/main" id="{F7653790-303E-480A-9261-DAA8FE56A075}"/>
              </a:ext>
            </a:extLst>
          </p:cNvPr>
          <p:cNvSpPr/>
          <p:nvPr/>
        </p:nvSpPr>
        <p:spPr>
          <a:xfrm>
            <a:off x="8372969" y="6132017"/>
            <a:ext cx="2105025" cy="30222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Sensing device</a:t>
            </a:r>
          </a:p>
        </p:txBody>
      </p:sp>
      <p:sp>
        <p:nvSpPr>
          <p:cNvPr id="20" name="Rounded Rectangle 41">
            <a:extLst>
              <a:ext uri="{FF2B5EF4-FFF2-40B4-BE49-F238E27FC236}">
                <a16:creationId xmlns:a16="http://schemas.microsoft.com/office/drawing/2014/main" id="{A0F15240-8CD1-4FCB-A84B-E6B749D5E7F4}"/>
              </a:ext>
            </a:extLst>
          </p:cNvPr>
          <p:cNvSpPr/>
          <p:nvPr/>
        </p:nvSpPr>
        <p:spPr>
          <a:xfrm>
            <a:off x="2264075" y="6170117"/>
            <a:ext cx="2031878" cy="302224"/>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Earpieces design</a:t>
            </a:r>
          </a:p>
        </p:txBody>
      </p:sp>
    </p:spTree>
    <p:custDataLst>
      <p:tags r:id="rId1"/>
    </p:custDataLst>
    <p:extLst>
      <p:ext uri="{BB962C8B-B14F-4D97-AF65-F5344CB8AC3E}">
        <p14:creationId xmlns:p14="http://schemas.microsoft.com/office/powerpoint/2010/main" val="1734004070"/>
      </p:ext>
    </p:extLst>
  </p:cSld>
  <p:clrMapOvr>
    <a:masterClrMapping/>
  </p:clrMapOvr>
  <mc:AlternateContent xmlns:mc="http://schemas.openxmlformats.org/markup-compatibility/2006" xmlns:p14="http://schemas.microsoft.com/office/powerpoint/2010/main">
    <mc:Choice Requires="p14">
      <p:transition spd="slow" p14:dur="2000" advTm="62430"/>
    </mc:Choice>
    <mc:Fallback xmlns="">
      <p:transition spd="slow" advTm="6243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D3955B-285D-4C5C-9DFD-0C178F15D496}"/>
              </a:ext>
            </a:extLst>
          </p:cNvPr>
          <p:cNvSpPr txBox="1">
            <a:spLocks/>
          </p:cNvSpPr>
          <p:nvPr/>
        </p:nvSpPr>
        <p:spPr>
          <a:xfrm>
            <a:off x="467714" y="190569"/>
            <a:ext cx="9648438" cy="12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Evaluation #1 – Signal Sensitivity Validation</a:t>
            </a:r>
            <a:endParaRPr lang="en-US" i="1" dirty="0"/>
          </a:p>
        </p:txBody>
      </p:sp>
      <p:pic>
        <p:nvPicPr>
          <p:cNvPr id="3" name="Picture 2">
            <a:extLst>
              <a:ext uri="{FF2B5EF4-FFF2-40B4-BE49-F238E27FC236}">
                <a16:creationId xmlns:a16="http://schemas.microsoft.com/office/drawing/2014/main" id="{C83019EF-561F-49F8-8A8B-45909F948861}"/>
              </a:ext>
            </a:extLst>
          </p:cNvPr>
          <p:cNvPicPr>
            <a:picLocks noChangeAspect="1"/>
          </p:cNvPicPr>
          <p:nvPr/>
        </p:nvPicPr>
        <p:blipFill>
          <a:blip r:embed="rId4"/>
          <a:stretch>
            <a:fillRect/>
          </a:stretch>
        </p:blipFill>
        <p:spPr>
          <a:xfrm>
            <a:off x="1225539" y="1518897"/>
            <a:ext cx="9740921" cy="1781708"/>
          </a:xfrm>
          <a:prstGeom prst="rect">
            <a:avLst/>
          </a:prstGeom>
        </p:spPr>
      </p:pic>
      <p:graphicFrame>
        <p:nvGraphicFramePr>
          <p:cNvPr id="10" name="Table 4">
            <a:extLst>
              <a:ext uri="{FF2B5EF4-FFF2-40B4-BE49-F238E27FC236}">
                <a16:creationId xmlns:a16="http://schemas.microsoft.com/office/drawing/2014/main" id="{F7BA1E83-5A21-4C67-934E-7B647701A0A4}"/>
              </a:ext>
            </a:extLst>
          </p:cNvPr>
          <p:cNvGraphicFramePr>
            <a:graphicFrameLocks noGrp="1"/>
          </p:cNvGraphicFramePr>
          <p:nvPr/>
        </p:nvGraphicFramePr>
        <p:xfrm>
          <a:off x="6991351" y="3751190"/>
          <a:ext cx="4171949" cy="2743200"/>
        </p:xfrm>
        <a:graphic>
          <a:graphicData uri="http://schemas.openxmlformats.org/drawingml/2006/table">
            <a:tbl>
              <a:tblPr firstRow="1" bandRow="1">
                <a:tableStyleId>{5C22544A-7EE6-4342-B048-85BDC9FD1C3A}</a:tableStyleId>
              </a:tblPr>
              <a:tblGrid>
                <a:gridCol w="1384732">
                  <a:extLst>
                    <a:ext uri="{9D8B030D-6E8A-4147-A177-3AD203B41FA5}">
                      <a16:colId xmlns:a16="http://schemas.microsoft.com/office/drawing/2014/main" val="473123710"/>
                    </a:ext>
                  </a:extLst>
                </a:gridCol>
                <a:gridCol w="1402485">
                  <a:extLst>
                    <a:ext uri="{9D8B030D-6E8A-4147-A177-3AD203B41FA5}">
                      <a16:colId xmlns:a16="http://schemas.microsoft.com/office/drawing/2014/main" val="3732487986"/>
                    </a:ext>
                  </a:extLst>
                </a:gridCol>
                <a:gridCol w="1384732">
                  <a:extLst>
                    <a:ext uri="{9D8B030D-6E8A-4147-A177-3AD203B41FA5}">
                      <a16:colId xmlns:a16="http://schemas.microsoft.com/office/drawing/2014/main" val="2042758914"/>
                    </a:ext>
                  </a:extLst>
                </a:gridCol>
              </a:tblGrid>
              <a:tr h="288179">
                <a:tc>
                  <a:txBody>
                    <a:bodyPr/>
                    <a:lstStyle/>
                    <a:p>
                      <a:r>
                        <a:rPr lang="en-US" sz="1400" dirty="0"/>
                        <a:t> </a:t>
                      </a:r>
                    </a:p>
                  </a:txBody>
                  <a:tcPr/>
                </a:tc>
                <a:tc>
                  <a:txBody>
                    <a:bodyPr/>
                    <a:lstStyle/>
                    <a:p>
                      <a:pPr algn="ctr"/>
                      <a:r>
                        <a:rPr lang="en-US" sz="1400" dirty="0"/>
                        <a:t>Ear1</a:t>
                      </a:r>
                    </a:p>
                  </a:txBody>
                  <a:tcPr/>
                </a:tc>
                <a:tc>
                  <a:txBody>
                    <a:bodyPr/>
                    <a:lstStyle/>
                    <a:p>
                      <a:pPr algn="ctr"/>
                      <a:r>
                        <a:rPr lang="en-US" sz="1400" dirty="0"/>
                        <a:t>Ear2</a:t>
                      </a:r>
                    </a:p>
                  </a:txBody>
                  <a:tcPr/>
                </a:tc>
                <a:extLst>
                  <a:ext uri="{0D108BD9-81ED-4DB2-BD59-A6C34878D82A}">
                    <a16:rowId xmlns:a16="http://schemas.microsoft.com/office/drawing/2014/main" val="171411353"/>
                  </a:ext>
                </a:extLst>
              </a:tr>
              <a:tr h="288179">
                <a:tc>
                  <a:txBody>
                    <a:bodyPr/>
                    <a:lstStyle/>
                    <a:p>
                      <a:r>
                        <a:rPr lang="en-US" sz="1400" dirty="0"/>
                        <a:t>C3-M2</a:t>
                      </a:r>
                    </a:p>
                  </a:txBody>
                  <a:tcPr/>
                </a:tc>
                <a:tc>
                  <a:txBody>
                    <a:bodyPr/>
                    <a:lstStyle/>
                    <a:p>
                      <a:r>
                        <a:rPr lang="en-US" sz="1400" dirty="0"/>
                        <a:t>0.35 (moderate)</a:t>
                      </a:r>
                    </a:p>
                  </a:txBody>
                  <a:tcPr/>
                </a:tc>
                <a:tc>
                  <a:txBody>
                    <a:bodyPr/>
                    <a:lstStyle/>
                    <a:p>
                      <a:endParaRPr lang="en-US" sz="1400" dirty="0"/>
                    </a:p>
                  </a:txBody>
                  <a:tcPr/>
                </a:tc>
                <a:extLst>
                  <a:ext uri="{0D108BD9-81ED-4DB2-BD59-A6C34878D82A}">
                    <a16:rowId xmlns:a16="http://schemas.microsoft.com/office/drawing/2014/main" val="1613684465"/>
                  </a:ext>
                </a:extLst>
              </a:tr>
              <a:tr h="288179">
                <a:tc>
                  <a:txBody>
                    <a:bodyPr/>
                    <a:lstStyle/>
                    <a:p>
                      <a:r>
                        <a:rPr lang="en-US" sz="1400" dirty="0"/>
                        <a:t>C4-M1</a:t>
                      </a:r>
                    </a:p>
                  </a:txBody>
                  <a:tcPr/>
                </a:tc>
                <a:tc>
                  <a:txBody>
                    <a:bodyPr/>
                    <a:lstStyle/>
                    <a:p>
                      <a:endParaRPr lang="en-US" sz="1400" dirty="0"/>
                    </a:p>
                  </a:txBody>
                  <a:tcPr/>
                </a:tc>
                <a:tc>
                  <a:txBody>
                    <a:bodyPr/>
                    <a:lstStyle/>
                    <a:p>
                      <a:r>
                        <a:rPr lang="en-US" sz="1400" dirty="0"/>
                        <a:t>0.44 (moderate)</a:t>
                      </a:r>
                    </a:p>
                  </a:txBody>
                  <a:tcPr/>
                </a:tc>
                <a:extLst>
                  <a:ext uri="{0D108BD9-81ED-4DB2-BD59-A6C34878D82A}">
                    <a16:rowId xmlns:a16="http://schemas.microsoft.com/office/drawing/2014/main" val="3562475563"/>
                  </a:ext>
                </a:extLst>
              </a:tr>
              <a:tr h="288179">
                <a:tc>
                  <a:txBody>
                    <a:bodyPr/>
                    <a:lstStyle/>
                    <a:p>
                      <a:r>
                        <a:rPr lang="en-US" sz="1400" dirty="0"/>
                        <a:t>O1-M2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0.28 (weak)</a:t>
                      </a:r>
                    </a:p>
                  </a:txBody>
                  <a:tcPr/>
                </a:tc>
                <a:tc>
                  <a:txBody>
                    <a:bodyPr/>
                    <a:lstStyle/>
                    <a:p>
                      <a:endParaRPr lang="en-US" sz="1400" dirty="0"/>
                    </a:p>
                  </a:txBody>
                  <a:tcPr/>
                </a:tc>
                <a:extLst>
                  <a:ext uri="{0D108BD9-81ED-4DB2-BD59-A6C34878D82A}">
                    <a16:rowId xmlns:a16="http://schemas.microsoft.com/office/drawing/2014/main" val="1601402921"/>
                  </a:ext>
                </a:extLst>
              </a:tr>
              <a:tr h="288179">
                <a:tc>
                  <a:txBody>
                    <a:bodyPr/>
                    <a:lstStyle/>
                    <a:p>
                      <a:r>
                        <a:rPr lang="en-US" sz="1400" dirty="0"/>
                        <a:t>O2-M1</a:t>
                      </a:r>
                    </a:p>
                  </a:txBody>
                  <a:tcPr/>
                </a:tc>
                <a:tc>
                  <a:txBody>
                    <a:bodyPr/>
                    <a:lstStyle/>
                    <a:p>
                      <a:endParaRPr lang="en-US" sz="1400" dirty="0"/>
                    </a:p>
                  </a:txBody>
                  <a:tcPr/>
                </a:tc>
                <a:tc>
                  <a:txBody>
                    <a:bodyPr/>
                    <a:lstStyle/>
                    <a:p>
                      <a:r>
                        <a:rPr lang="en-US" sz="1400" dirty="0"/>
                        <a:t>0.52 (moderate)</a:t>
                      </a:r>
                    </a:p>
                  </a:txBody>
                  <a:tcPr/>
                </a:tc>
                <a:extLst>
                  <a:ext uri="{0D108BD9-81ED-4DB2-BD59-A6C34878D82A}">
                    <a16:rowId xmlns:a16="http://schemas.microsoft.com/office/drawing/2014/main" val="1612999237"/>
                  </a:ext>
                </a:extLst>
              </a:tr>
              <a:tr h="288179">
                <a:tc>
                  <a:txBody>
                    <a:bodyPr/>
                    <a:lstStyle/>
                    <a:p>
                      <a:r>
                        <a:rPr lang="en-US" sz="1400" dirty="0"/>
                        <a:t>VEOG</a:t>
                      </a:r>
                    </a:p>
                  </a:txBody>
                  <a:tcPr/>
                </a:tc>
                <a:tc>
                  <a:txBody>
                    <a:bodyPr/>
                    <a:lstStyle/>
                    <a:p>
                      <a:r>
                        <a:rPr lang="en-US" sz="1400" dirty="0"/>
                        <a:t>0.47 (moderate)</a:t>
                      </a:r>
                    </a:p>
                  </a:txBody>
                  <a:tcPr/>
                </a:tc>
                <a:tc>
                  <a:txBody>
                    <a:bodyPr/>
                    <a:lstStyle/>
                    <a:p>
                      <a:endParaRPr lang="en-US" sz="1400" dirty="0"/>
                    </a:p>
                  </a:txBody>
                  <a:tcPr/>
                </a:tc>
                <a:extLst>
                  <a:ext uri="{0D108BD9-81ED-4DB2-BD59-A6C34878D82A}">
                    <a16:rowId xmlns:a16="http://schemas.microsoft.com/office/drawing/2014/main" val="2518603192"/>
                  </a:ext>
                </a:extLst>
              </a:tr>
              <a:tr h="288179">
                <a:tc>
                  <a:txBody>
                    <a:bodyPr/>
                    <a:lstStyle/>
                    <a:p>
                      <a:r>
                        <a:rPr lang="en-US" sz="1400" dirty="0"/>
                        <a:t>HEOG</a:t>
                      </a:r>
                    </a:p>
                  </a:txBody>
                  <a:tcPr/>
                </a:tc>
                <a:tc>
                  <a:txBody>
                    <a:bodyPr/>
                    <a:lstStyle/>
                    <a:p>
                      <a:endParaRPr lang="en-US" sz="1400" dirty="0"/>
                    </a:p>
                  </a:txBody>
                  <a:tcPr/>
                </a:tc>
                <a:tc>
                  <a:txBody>
                    <a:bodyPr/>
                    <a:lstStyle/>
                    <a:p>
                      <a:r>
                        <a:rPr lang="en-US" sz="1400" dirty="0"/>
                        <a:t>0.59 (strong)</a:t>
                      </a:r>
                    </a:p>
                  </a:txBody>
                  <a:tcPr/>
                </a:tc>
                <a:extLst>
                  <a:ext uri="{0D108BD9-81ED-4DB2-BD59-A6C34878D82A}">
                    <a16:rowId xmlns:a16="http://schemas.microsoft.com/office/drawing/2014/main" val="2368306569"/>
                  </a:ext>
                </a:extLst>
              </a:tr>
              <a:tr h="288179">
                <a:tc>
                  <a:txBody>
                    <a:bodyPr/>
                    <a:lstStyle/>
                    <a:p>
                      <a:r>
                        <a:rPr lang="en-US" sz="1400" dirty="0"/>
                        <a:t>Chin EMG</a:t>
                      </a:r>
                    </a:p>
                  </a:txBody>
                  <a:tcPr/>
                </a:tc>
                <a:tc>
                  <a:txBody>
                    <a:bodyPr/>
                    <a:lstStyle/>
                    <a:p>
                      <a:r>
                        <a:rPr lang="en-US" sz="1400" dirty="0"/>
                        <a:t>0.62 (strong)</a:t>
                      </a:r>
                    </a:p>
                  </a:txBody>
                  <a:tcPr/>
                </a:tc>
                <a:tc>
                  <a:txBody>
                    <a:bodyPr/>
                    <a:lstStyle/>
                    <a:p>
                      <a:r>
                        <a:rPr lang="en-US" sz="1400" dirty="0"/>
                        <a:t>0.76 (strong)</a:t>
                      </a:r>
                    </a:p>
                  </a:txBody>
                  <a:tcPr/>
                </a:tc>
                <a:extLst>
                  <a:ext uri="{0D108BD9-81ED-4DB2-BD59-A6C34878D82A}">
                    <a16:rowId xmlns:a16="http://schemas.microsoft.com/office/drawing/2014/main" val="4090943274"/>
                  </a:ext>
                </a:extLst>
              </a:tr>
              <a:tr h="288179">
                <a:tc>
                  <a:txBody>
                    <a:bodyPr/>
                    <a:lstStyle/>
                    <a:p>
                      <a:r>
                        <a:rPr lang="en-US" sz="1400" dirty="0"/>
                        <a:t>Left Wrist EDA</a:t>
                      </a:r>
                    </a:p>
                  </a:txBody>
                  <a:tcPr/>
                </a:tc>
                <a:tc>
                  <a:txBody>
                    <a:bodyPr/>
                    <a:lstStyle/>
                    <a:p>
                      <a:r>
                        <a:rPr lang="en-US" sz="1400" dirty="0"/>
                        <a:t>0.37 (moderate)</a:t>
                      </a:r>
                    </a:p>
                  </a:txBody>
                  <a:tcPr/>
                </a:tc>
                <a:tc>
                  <a:txBody>
                    <a:bodyPr/>
                    <a:lstStyle/>
                    <a:p>
                      <a:endParaRPr lang="en-US" sz="1400" dirty="0"/>
                    </a:p>
                  </a:txBody>
                  <a:tcPr/>
                </a:tc>
                <a:extLst>
                  <a:ext uri="{0D108BD9-81ED-4DB2-BD59-A6C34878D82A}">
                    <a16:rowId xmlns:a16="http://schemas.microsoft.com/office/drawing/2014/main" val="2180110872"/>
                  </a:ext>
                </a:extLst>
              </a:tr>
            </a:tbl>
          </a:graphicData>
        </a:graphic>
      </p:graphicFrame>
      <p:pic>
        <p:nvPicPr>
          <p:cNvPr id="4" name="Picture 3">
            <a:extLst>
              <a:ext uri="{FF2B5EF4-FFF2-40B4-BE49-F238E27FC236}">
                <a16:creationId xmlns:a16="http://schemas.microsoft.com/office/drawing/2014/main" id="{B69BAFAF-CDC9-49E9-8EF5-D3ACFDC2363F}"/>
              </a:ext>
            </a:extLst>
          </p:cNvPr>
          <p:cNvPicPr>
            <a:picLocks noChangeAspect="1"/>
          </p:cNvPicPr>
          <p:nvPr/>
        </p:nvPicPr>
        <p:blipFill>
          <a:blip r:embed="rId5"/>
          <a:stretch>
            <a:fillRect/>
          </a:stretch>
        </p:blipFill>
        <p:spPr>
          <a:xfrm>
            <a:off x="1374074" y="4206968"/>
            <a:ext cx="3691494" cy="2264270"/>
          </a:xfrm>
          <a:prstGeom prst="rect">
            <a:avLst/>
          </a:prstGeom>
        </p:spPr>
      </p:pic>
      <p:sp>
        <p:nvSpPr>
          <p:cNvPr id="12" name="Rounded Rectangle 41">
            <a:extLst>
              <a:ext uri="{FF2B5EF4-FFF2-40B4-BE49-F238E27FC236}">
                <a16:creationId xmlns:a16="http://schemas.microsoft.com/office/drawing/2014/main" id="{903DCC81-F066-449F-BB4D-42AA318B0CAD}"/>
              </a:ext>
            </a:extLst>
          </p:cNvPr>
          <p:cNvSpPr/>
          <p:nvPr/>
        </p:nvSpPr>
        <p:spPr>
          <a:xfrm>
            <a:off x="3670048" y="3281350"/>
            <a:ext cx="3243769" cy="273691"/>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BTE vs. Ground-truth signals</a:t>
            </a:r>
          </a:p>
        </p:txBody>
      </p:sp>
      <p:sp>
        <p:nvSpPr>
          <p:cNvPr id="13" name="Rounded Rectangle 41">
            <a:extLst>
              <a:ext uri="{FF2B5EF4-FFF2-40B4-BE49-F238E27FC236}">
                <a16:creationId xmlns:a16="http://schemas.microsoft.com/office/drawing/2014/main" id="{CBD29834-3953-46AF-B031-959F78B710DB}"/>
              </a:ext>
            </a:extLst>
          </p:cNvPr>
          <p:cNvSpPr/>
          <p:nvPr/>
        </p:nvSpPr>
        <p:spPr>
          <a:xfrm>
            <a:off x="7496175" y="3415697"/>
            <a:ext cx="3333750" cy="273692"/>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Normalized Cross Correlation </a:t>
            </a:r>
          </a:p>
        </p:txBody>
      </p:sp>
      <p:sp>
        <p:nvSpPr>
          <p:cNvPr id="14" name="Rounded Rectangle 41">
            <a:extLst>
              <a:ext uri="{FF2B5EF4-FFF2-40B4-BE49-F238E27FC236}">
                <a16:creationId xmlns:a16="http://schemas.microsoft.com/office/drawing/2014/main" id="{880F88B1-A1E6-45BE-B4B3-D124822C6AEA}"/>
              </a:ext>
            </a:extLst>
          </p:cNvPr>
          <p:cNvSpPr/>
          <p:nvPr/>
        </p:nvSpPr>
        <p:spPr>
          <a:xfrm>
            <a:off x="1871890" y="3801420"/>
            <a:ext cx="2695861" cy="302224"/>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Electrode placements</a:t>
            </a:r>
          </a:p>
        </p:txBody>
      </p:sp>
    </p:spTree>
    <p:custDataLst>
      <p:tags r:id="rId1"/>
    </p:custDataLst>
    <p:extLst>
      <p:ext uri="{BB962C8B-B14F-4D97-AF65-F5344CB8AC3E}">
        <p14:creationId xmlns:p14="http://schemas.microsoft.com/office/powerpoint/2010/main" val="2198135857"/>
      </p:ext>
    </p:extLst>
  </p:cSld>
  <p:clrMapOvr>
    <a:masterClrMapping/>
  </p:clrMapOvr>
  <mc:AlternateContent xmlns:mc="http://schemas.openxmlformats.org/markup-compatibility/2006" xmlns:p14="http://schemas.microsoft.com/office/powerpoint/2010/main">
    <mc:Choice Requires="p14">
      <p:transition spd="slow" p14:dur="2000" advTm="50268"/>
    </mc:Choice>
    <mc:Fallback xmlns="">
      <p:transition spd="slow" advTm="5026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D3955B-285D-4C5C-9DFD-0C178F15D496}"/>
              </a:ext>
            </a:extLst>
          </p:cNvPr>
          <p:cNvSpPr txBox="1">
            <a:spLocks/>
          </p:cNvSpPr>
          <p:nvPr/>
        </p:nvSpPr>
        <p:spPr>
          <a:xfrm>
            <a:off x="467714" y="190569"/>
            <a:ext cx="9648438" cy="12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Evaluation #2 – Motion and Environmental Noise Suppression</a:t>
            </a:r>
            <a:endParaRPr lang="en-US" i="1" dirty="0"/>
          </a:p>
        </p:txBody>
      </p:sp>
      <p:sp>
        <p:nvSpPr>
          <p:cNvPr id="15" name="Content Placeholder 2">
            <a:extLst>
              <a:ext uri="{FF2B5EF4-FFF2-40B4-BE49-F238E27FC236}">
                <a16:creationId xmlns:a16="http://schemas.microsoft.com/office/drawing/2014/main" id="{B5DD3CF6-2B5A-4012-B4BD-21BE95531290}"/>
              </a:ext>
            </a:extLst>
          </p:cNvPr>
          <p:cNvSpPr txBox="1">
            <a:spLocks/>
          </p:cNvSpPr>
          <p:nvPr/>
        </p:nvSpPr>
        <p:spPr>
          <a:xfrm>
            <a:off x="48733" y="1568507"/>
            <a:ext cx="3532667" cy="18604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00000"/>
                </a:solidFill>
              </a:rPr>
              <a:t> </a:t>
            </a:r>
            <a:r>
              <a:rPr lang="en-US" b="1" dirty="0">
                <a:solidFill>
                  <a:srgbClr val="C00000"/>
                </a:solidFill>
              </a:rPr>
              <a:t>Motion artifact evaluations:</a:t>
            </a:r>
          </a:p>
          <a:p>
            <a:pPr lvl="1"/>
            <a:r>
              <a:rPr lang="en-US" dirty="0"/>
              <a:t>Standing vs. Walking.</a:t>
            </a:r>
          </a:p>
          <a:p>
            <a:pPr lvl="1"/>
            <a:r>
              <a:rPr lang="en-US" dirty="0"/>
              <a:t>Parking (w/ a running engine) vs. Driving.</a:t>
            </a:r>
          </a:p>
          <a:p>
            <a:pPr lvl="1"/>
            <a:r>
              <a:rPr lang="en-US" dirty="0"/>
              <a:t>Durations:</a:t>
            </a:r>
            <a:r>
              <a:rPr lang="en-US" b="1" dirty="0"/>
              <a:t> </a:t>
            </a:r>
            <a:r>
              <a:rPr lang="en-US" dirty="0"/>
              <a:t>40-60 minutes</a:t>
            </a:r>
          </a:p>
          <a:p>
            <a:pPr marL="0" indent="0">
              <a:buNone/>
            </a:pPr>
            <a:endParaRPr lang="en-US" dirty="0">
              <a:solidFill>
                <a:srgbClr val="0070C0"/>
              </a:solidFill>
            </a:endParaRPr>
          </a:p>
        </p:txBody>
      </p:sp>
      <p:sp>
        <p:nvSpPr>
          <p:cNvPr id="16" name="Content Placeholder 2">
            <a:extLst>
              <a:ext uri="{FF2B5EF4-FFF2-40B4-BE49-F238E27FC236}">
                <a16:creationId xmlns:a16="http://schemas.microsoft.com/office/drawing/2014/main" id="{E47ECCC4-8E9E-4AD2-AD10-9C50AA3C05DB}"/>
              </a:ext>
            </a:extLst>
          </p:cNvPr>
          <p:cNvSpPr txBox="1">
            <a:spLocks/>
          </p:cNvSpPr>
          <p:nvPr/>
        </p:nvSpPr>
        <p:spPr>
          <a:xfrm>
            <a:off x="48733" y="3845611"/>
            <a:ext cx="3532667" cy="2210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2D86"/>
                </a:solidFill>
              </a:rPr>
              <a:t> </a:t>
            </a:r>
            <a:r>
              <a:rPr lang="en-US" b="1" dirty="0">
                <a:solidFill>
                  <a:srgbClr val="002D86"/>
                </a:solidFill>
              </a:rPr>
              <a:t>Environmental noise evaluations:</a:t>
            </a:r>
          </a:p>
          <a:p>
            <a:pPr lvl="1"/>
            <a:r>
              <a:rPr lang="en-US" dirty="0"/>
              <a:t>3 different environments: Office, Residential area, and Inside a car.</a:t>
            </a:r>
          </a:p>
          <a:p>
            <a:pPr lvl="1"/>
            <a:r>
              <a:rPr lang="en-US" dirty="0"/>
              <a:t>Durations:</a:t>
            </a:r>
            <a:r>
              <a:rPr lang="en-US" b="1" dirty="0"/>
              <a:t> </a:t>
            </a:r>
            <a:r>
              <a:rPr lang="en-US" dirty="0"/>
              <a:t>60 minutes</a:t>
            </a:r>
          </a:p>
          <a:p>
            <a:pPr lvl="1"/>
            <a:endParaRPr lang="en-US" dirty="0"/>
          </a:p>
          <a:p>
            <a:pPr marL="0" indent="0">
              <a:buNone/>
            </a:pPr>
            <a:endParaRPr lang="en-US" dirty="0">
              <a:solidFill>
                <a:srgbClr val="0070C0"/>
              </a:solidFill>
            </a:endParaRPr>
          </a:p>
        </p:txBody>
      </p:sp>
      <p:pic>
        <p:nvPicPr>
          <p:cNvPr id="2" name="Picture 1">
            <a:extLst>
              <a:ext uri="{FF2B5EF4-FFF2-40B4-BE49-F238E27FC236}">
                <a16:creationId xmlns:a16="http://schemas.microsoft.com/office/drawing/2014/main" id="{9D4F2D91-547D-498F-9E5B-FB80991B448D}"/>
              </a:ext>
            </a:extLst>
          </p:cNvPr>
          <p:cNvPicPr>
            <a:picLocks noChangeAspect="1"/>
          </p:cNvPicPr>
          <p:nvPr/>
        </p:nvPicPr>
        <p:blipFill>
          <a:blip r:embed="rId6"/>
          <a:stretch>
            <a:fillRect/>
          </a:stretch>
        </p:blipFill>
        <p:spPr>
          <a:xfrm>
            <a:off x="-1211253" y="190569"/>
            <a:ext cx="920968" cy="716754"/>
          </a:xfrm>
          <a:prstGeom prst="rect">
            <a:avLst/>
          </a:prstGeom>
        </p:spPr>
      </p:pic>
      <p:pic>
        <p:nvPicPr>
          <p:cNvPr id="6" name="Picture 5">
            <a:extLst>
              <a:ext uri="{FF2B5EF4-FFF2-40B4-BE49-F238E27FC236}">
                <a16:creationId xmlns:a16="http://schemas.microsoft.com/office/drawing/2014/main" id="{20CC2686-C3B1-4EF4-95ED-5EC46805D30C}"/>
              </a:ext>
            </a:extLst>
          </p:cNvPr>
          <p:cNvPicPr>
            <a:picLocks noChangeAspect="1"/>
          </p:cNvPicPr>
          <p:nvPr/>
        </p:nvPicPr>
        <p:blipFill>
          <a:blip r:embed="rId7"/>
          <a:stretch>
            <a:fillRect/>
          </a:stretch>
        </p:blipFill>
        <p:spPr>
          <a:xfrm>
            <a:off x="9291662" y="1568507"/>
            <a:ext cx="2816705" cy="2289118"/>
          </a:xfrm>
          <a:prstGeom prst="rect">
            <a:avLst/>
          </a:prstGeom>
        </p:spPr>
      </p:pic>
      <p:pic>
        <p:nvPicPr>
          <p:cNvPr id="7" name="Picture 6">
            <a:extLst>
              <a:ext uri="{FF2B5EF4-FFF2-40B4-BE49-F238E27FC236}">
                <a16:creationId xmlns:a16="http://schemas.microsoft.com/office/drawing/2014/main" id="{E4CAE37F-9F94-45DC-8FCF-3C379ADA0D62}"/>
              </a:ext>
            </a:extLst>
          </p:cNvPr>
          <p:cNvPicPr>
            <a:picLocks noChangeAspect="1"/>
          </p:cNvPicPr>
          <p:nvPr/>
        </p:nvPicPr>
        <p:blipFill>
          <a:blip r:embed="rId8"/>
          <a:stretch>
            <a:fillRect/>
          </a:stretch>
        </p:blipFill>
        <p:spPr>
          <a:xfrm>
            <a:off x="3581400" y="4005875"/>
            <a:ext cx="2572619" cy="1770019"/>
          </a:xfrm>
          <a:prstGeom prst="rect">
            <a:avLst/>
          </a:prstGeom>
        </p:spPr>
      </p:pic>
      <p:pic>
        <p:nvPicPr>
          <p:cNvPr id="8" name="Picture 7">
            <a:extLst>
              <a:ext uri="{FF2B5EF4-FFF2-40B4-BE49-F238E27FC236}">
                <a16:creationId xmlns:a16="http://schemas.microsoft.com/office/drawing/2014/main" id="{59BFFB06-CEF1-4BAF-988C-2B39BC0F98C5}"/>
              </a:ext>
            </a:extLst>
          </p:cNvPr>
          <p:cNvPicPr>
            <a:picLocks noChangeAspect="1"/>
          </p:cNvPicPr>
          <p:nvPr/>
        </p:nvPicPr>
        <p:blipFill>
          <a:blip r:embed="rId9"/>
          <a:stretch>
            <a:fillRect/>
          </a:stretch>
        </p:blipFill>
        <p:spPr>
          <a:xfrm>
            <a:off x="6161808" y="3974702"/>
            <a:ext cx="2572618" cy="1776154"/>
          </a:xfrm>
          <a:prstGeom prst="rect">
            <a:avLst/>
          </a:prstGeom>
        </p:spPr>
      </p:pic>
      <p:pic>
        <p:nvPicPr>
          <p:cNvPr id="17" name="Picture 16">
            <a:extLst>
              <a:ext uri="{FF2B5EF4-FFF2-40B4-BE49-F238E27FC236}">
                <a16:creationId xmlns:a16="http://schemas.microsoft.com/office/drawing/2014/main" id="{D93FACE7-C288-46CE-BE83-0AC76E56BFF0}"/>
              </a:ext>
            </a:extLst>
          </p:cNvPr>
          <p:cNvPicPr>
            <a:picLocks noChangeAspect="1"/>
          </p:cNvPicPr>
          <p:nvPr/>
        </p:nvPicPr>
        <p:blipFill>
          <a:blip r:embed="rId10"/>
          <a:stretch>
            <a:fillRect/>
          </a:stretch>
        </p:blipFill>
        <p:spPr>
          <a:xfrm>
            <a:off x="8723165" y="4019947"/>
            <a:ext cx="2499619" cy="1724774"/>
          </a:xfrm>
          <a:prstGeom prst="rect">
            <a:avLst/>
          </a:prstGeom>
        </p:spPr>
      </p:pic>
      <p:sp>
        <p:nvSpPr>
          <p:cNvPr id="18" name="Rounded Rectangle 41">
            <a:extLst>
              <a:ext uri="{FF2B5EF4-FFF2-40B4-BE49-F238E27FC236}">
                <a16:creationId xmlns:a16="http://schemas.microsoft.com/office/drawing/2014/main" id="{4A4A168F-DADA-4C2F-8129-018F8F7785F4}"/>
              </a:ext>
            </a:extLst>
          </p:cNvPr>
          <p:cNvSpPr/>
          <p:nvPr/>
        </p:nvSpPr>
        <p:spPr>
          <a:xfrm>
            <a:off x="4589836" y="5861798"/>
            <a:ext cx="1097493" cy="273691"/>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Office</a:t>
            </a:r>
          </a:p>
        </p:txBody>
      </p:sp>
      <p:sp>
        <p:nvSpPr>
          <p:cNvPr id="19" name="Rounded Rectangle 41">
            <a:extLst>
              <a:ext uri="{FF2B5EF4-FFF2-40B4-BE49-F238E27FC236}">
                <a16:creationId xmlns:a16="http://schemas.microsoft.com/office/drawing/2014/main" id="{C72EF647-6C91-40C3-B3BB-EE0C05CF4D67}"/>
              </a:ext>
            </a:extLst>
          </p:cNvPr>
          <p:cNvSpPr/>
          <p:nvPr/>
        </p:nvSpPr>
        <p:spPr>
          <a:xfrm>
            <a:off x="9079417" y="5834808"/>
            <a:ext cx="2105025" cy="30222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Inside a Car</a:t>
            </a:r>
          </a:p>
        </p:txBody>
      </p:sp>
      <p:sp>
        <p:nvSpPr>
          <p:cNvPr id="20" name="Rounded Rectangle 41">
            <a:extLst>
              <a:ext uri="{FF2B5EF4-FFF2-40B4-BE49-F238E27FC236}">
                <a16:creationId xmlns:a16="http://schemas.microsoft.com/office/drawing/2014/main" id="{D6C6BE31-5953-48E3-A083-465F88FFD074}"/>
              </a:ext>
            </a:extLst>
          </p:cNvPr>
          <p:cNvSpPr/>
          <p:nvPr/>
        </p:nvSpPr>
        <p:spPr>
          <a:xfrm>
            <a:off x="6702548" y="5847531"/>
            <a:ext cx="2031878" cy="302224"/>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Residential Area</a:t>
            </a:r>
          </a:p>
        </p:txBody>
      </p:sp>
      <p:pic>
        <p:nvPicPr>
          <p:cNvPr id="5" name="Screen Recording 2022-09-28 at 09.41.05" descr="Screen Recording 2022-09-28 at 09.41.05">
            <a:hlinkClick r:id="" action="ppaction://media"/>
            <a:extLst>
              <a:ext uri="{FF2B5EF4-FFF2-40B4-BE49-F238E27FC236}">
                <a16:creationId xmlns:a16="http://schemas.microsoft.com/office/drawing/2014/main" id="{0FE4BB43-6081-9153-E65F-0F231D5D28E5}"/>
              </a:ext>
            </a:extLst>
          </p:cNvPr>
          <p:cNvPicPr>
            <a:picLocks noChangeAspect="1"/>
          </p:cNvPicPr>
          <p:nvPr>
            <a:videoFile r:link="rId3"/>
            <p:extLst>
              <p:ext uri="{DAA4B4D4-6D71-4841-9C94-3DE7FCFB9230}">
                <p14:media xmlns:p14="http://schemas.microsoft.com/office/powerpoint/2010/main" r:embed="rId2"/>
              </p:ext>
            </p:extLst>
          </p:nvPr>
        </p:nvPicPr>
        <p:blipFill>
          <a:blip r:embed="rId11"/>
          <a:stretch>
            <a:fillRect/>
          </a:stretch>
        </p:blipFill>
        <p:spPr>
          <a:xfrm>
            <a:off x="3721787" y="1588864"/>
            <a:ext cx="5429487" cy="2155535"/>
          </a:xfrm>
          <a:prstGeom prst="rect">
            <a:avLst/>
          </a:prstGeom>
        </p:spPr>
      </p:pic>
    </p:spTree>
    <p:custDataLst>
      <p:tags r:id="rId1"/>
    </p:custDataLst>
    <p:extLst>
      <p:ext uri="{BB962C8B-B14F-4D97-AF65-F5344CB8AC3E}">
        <p14:creationId xmlns:p14="http://schemas.microsoft.com/office/powerpoint/2010/main" val="2241620305"/>
      </p:ext>
    </p:extLst>
  </p:cSld>
  <p:clrMapOvr>
    <a:masterClrMapping/>
  </p:clrMapOvr>
  <mc:AlternateContent xmlns:mc="http://schemas.openxmlformats.org/markup-compatibility/2006" xmlns:p14="http://schemas.microsoft.com/office/powerpoint/2010/main">
    <mc:Choice Requires="p14">
      <p:transition spd="slow" p14:dur="2000" advTm="62597"/>
    </mc:Choice>
    <mc:Fallback xmlns="">
      <p:transition spd="slow" advTm="62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D3955B-285D-4C5C-9DFD-0C178F15D496}"/>
              </a:ext>
            </a:extLst>
          </p:cNvPr>
          <p:cNvSpPr txBox="1">
            <a:spLocks/>
          </p:cNvSpPr>
          <p:nvPr/>
        </p:nvSpPr>
        <p:spPr>
          <a:xfrm>
            <a:off x="467714" y="190569"/>
            <a:ext cx="9648438" cy="12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Evaluation #3 – Microsleep Detection Performance</a:t>
            </a:r>
            <a:endParaRPr lang="en-US" i="1" dirty="0"/>
          </a:p>
        </p:txBody>
      </p:sp>
      <p:sp>
        <p:nvSpPr>
          <p:cNvPr id="15" name="Content Placeholder 2">
            <a:extLst>
              <a:ext uri="{FF2B5EF4-FFF2-40B4-BE49-F238E27FC236}">
                <a16:creationId xmlns:a16="http://schemas.microsoft.com/office/drawing/2014/main" id="{B5DD3CF6-2B5A-4012-B4BD-21BE95531290}"/>
              </a:ext>
            </a:extLst>
          </p:cNvPr>
          <p:cNvSpPr txBox="1">
            <a:spLocks/>
          </p:cNvSpPr>
          <p:nvPr/>
        </p:nvSpPr>
        <p:spPr>
          <a:xfrm>
            <a:off x="96965" y="4741161"/>
            <a:ext cx="5737004" cy="18604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00000"/>
                </a:solidFill>
              </a:rPr>
              <a:t> </a:t>
            </a:r>
            <a:r>
              <a:rPr lang="en-US" b="1" dirty="0">
                <a:solidFill>
                  <a:srgbClr val="C00000"/>
                </a:solidFill>
              </a:rPr>
              <a:t>Demographic:</a:t>
            </a:r>
          </a:p>
          <a:p>
            <a:pPr lvl="1"/>
            <a:r>
              <a:rPr lang="en-US" dirty="0"/>
              <a:t>19 subjects.</a:t>
            </a:r>
          </a:p>
          <a:p>
            <a:pPr lvl="1"/>
            <a:r>
              <a:rPr lang="en-US" dirty="0"/>
              <a:t>Healthy: 9, Sleep deprivation: 9, Narcolepsy: 1.</a:t>
            </a:r>
          </a:p>
          <a:p>
            <a:pPr lvl="1"/>
            <a:r>
              <a:rPr lang="en-US" dirty="0"/>
              <a:t>Experiment duration: maximum 2h. </a:t>
            </a:r>
          </a:p>
          <a:p>
            <a:pPr lvl="1"/>
            <a:r>
              <a:rPr lang="en-US" b="1" dirty="0"/>
              <a:t>Ground-truth: </a:t>
            </a:r>
            <a:r>
              <a:rPr lang="en-US" dirty="0"/>
              <a:t>Video-PSG system with 2 sleep experts.</a:t>
            </a:r>
            <a:endParaRPr lang="en-US" b="1" dirty="0"/>
          </a:p>
          <a:p>
            <a:pPr marL="0" indent="0">
              <a:buNone/>
            </a:pPr>
            <a:endParaRPr lang="en-US" dirty="0">
              <a:solidFill>
                <a:srgbClr val="0070C0"/>
              </a:solidFill>
            </a:endParaRPr>
          </a:p>
        </p:txBody>
      </p:sp>
      <p:sp>
        <p:nvSpPr>
          <p:cNvPr id="16" name="Content Placeholder 2">
            <a:extLst>
              <a:ext uri="{FF2B5EF4-FFF2-40B4-BE49-F238E27FC236}">
                <a16:creationId xmlns:a16="http://schemas.microsoft.com/office/drawing/2014/main" id="{E47ECCC4-8E9E-4AD2-AD10-9C50AA3C05DB}"/>
              </a:ext>
            </a:extLst>
          </p:cNvPr>
          <p:cNvSpPr txBox="1">
            <a:spLocks/>
          </p:cNvSpPr>
          <p:nvPr/>
        </p:nvSpPr>
        <p:spPr>
          <a:xfrm>
            <a:off x="5833969" y="1815303"/>
            <a:ext cx="5922647" cy="2514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2D86"/>
                </a:solidFill>
              </a:rPr>
              <a:t> </a:t>
            </a:r>
            <a:r>
              <a:rPr lang="en-US" b="1" dirty="0">
                <a:solidFill>
                  <a:srgbClr val="002D86"/>
                </a:solidFill>
              </a:rPr>
              <a:t>Classification model:</a:t>
            </a:r>
          </a:p>
          <a:p>
            <a:pPr lvl="1"/>
            <a:r>
              <a:rPr lang="en-US" dirty="0"/>
              <a:t>35,558 awake and 8,845 microsleep data points.</a:t>
            </a:r>
          </a:p>
          <a:p>
            <a:pPr lvl="1"/>
            <a:r>
              <a:rPr lang="en-US" dirty="0"/>
              <a:t>Epoch size: 5s, 80% overlap (i.e. slide every 1s).</a:t>
            </a:r>
          </a:p>
          <a:p>
            <a:pPr lvl="1"/>
            <a:r>
              <a:rPr lang="en-US" dirty="0"/>
              <a:t>Durations:</a:t>
            </a:r>
            <a:r>
              <a:rPr lang="en-US" b="1" dirty="0"/>
              <a:t> </a:t>
            </a:r>
            <a:r>
              <a:rPr lang="en-US" dirty="0"/>
              <a:t>maximum 2 hours/each subject.</a:t>
            </a:r>
          </a:p>
          <a:p>
            <a:pPr lvl="1"/>
            <a:r>
              <a:rPr lang="en-US" b="1" dirty="0"/>
              <a:t>Hybrid model</a:t>
            </a:r>
            <a:r>
              <a:rPr lang="en-US" dirty="0"/>
              <a:t> of </a:t>
            </a:r>
            <a:r>
              <a:rPr lang="en-US" b="1" dirty="0">
                <a:solidFill>
                  <a:srgbClr val="C00000"/>
                </a:solidFill>
              </a:rPr>
              <a:t>a hierarchical classifier </a:t>
            </a:r>
            <a:r>
              <a:rPr lang="en-US" dirty="0"/>
              <a:t>(Random Forest, </a:t>
            </a:r>
            <a:r>
              <a:rPr lang="en-US" dirty="0" err="1"/>
              <a:t>Adaboost</a:t>
            </a:r>
            <a:r>
              <a:rPr lang="en-US" dirty="0"/>
              <a:t>, SVM) and </a:t>
            </a:r>
            <a:r>
              <a:rPr lang="en-US" b="1" dirty="0">
                <a:solidFill>
                  <a:srgbClr val="002D86"/>
                </a:solidFill>
              </a:rPr>
              <a:t>EMG-event-based heuristic rule</a:t>
            </a:r>
            <a:r>
              <a:rPr lang="en-US" dirty="0"/>
              <a:t>.</a:t>
            </a:r>
          </a:p>
        </p:txBody>
      </p:sp>
      <p:sp>
        <p:nvSpPr>
          <p:cNvPr id="18" name="Rounded Rectangle 41">
            <a:extLst>
              <a:ext uri="{FF2B5EF4-FFF2-40B4-BE49-F238E27FC236}">
                <a16:creationId xmlns:a16="http://schemas.microsoft.com/office/drawing/2014/main" id="{4A4A168F-DADA-4C2F-8129-018F8F7785F4}"/>
              </a:ext>
            </a:extLst>
          </p:cNvPr>
          <p:cNvSpPr/>
          <p:nvPr/>
        </p:nvSpPr>
        <p:spPr>
          <a:xfrm>
            <a:off x="1789221" y="4379145"/>
            <a:ext cx="2315479" cy="273691"/>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Experiment Setup</a:t>
            </a:r>
          </a:p>
        </p:txBody>
      </p:sp>
      <p:sp>
        <p:nvSpPr>
          <p:cNvPr id="19" name="Rounded Rectangle 41">
            <a:extLst>
              <a:ext uri="{FF2B5EF4-FFF2-40B4-BE49-F238E27FC236}">
                <a16:creationId xmlns:a16="http://schemas.microsoft.com/office/drawing/2014/main" id="{C72EF647-6C91-40C3-B3BB-EE0C05CF4D67}"/>
              </a:ext>
            </a:extLst>
          </p:cNvPr>
          <p:cNvSpPr/>
          <p:nvPr/>
        </p:nvSpPr>
        <p:spPr>
          <a:xfrm>
            <a:off x="7237375" y="4515990"/>
            <a:ext cx="3557185" cy="302224"/>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Classification Performance</a:t>
            </a:r>
          </a:p>
        </p:txBody>
      </p:sp>
      <p:pic>
        <p:nvPicPr>
          <p:cNvPr id="3" name="Picture 2">
            <a:extLst>
              <a:ext uri="{FF2B5EF4-FFF2-40B4-BE49-F238E27FC236}">
                <a16:creationId xmlns:a16="http://schemas.microsoft.com/office/drawing/2014/main" id="{B0694A3A-5824-4CA5-A3F4-DFF618EFB47E}"/>
              </a:ext>
            </a:extLst>
          </p:cNvPr>
          <p:cNvPicPr>
            <a:picLocks noChangeAspect="1"/>
          </p:cNvPicPr>
          <p:nvPr/>
        </p:nvPicPr>
        <p:blipFill>
          <a:blip r:embed="rId4"/>
          <a:stretch>
            <a:fillRect/>
          </a:stretch>
        </p:blipFill>
        <p:spPr>
          <a:xfrm>
            <a:off x="572032" y="1490477"/>
            <a:ext cx="4689254" cy="2800343"/>
          </a:xfrm>
          <a:prstGeom prst="rect">
            <a:avLst/>
          </a:prstGeom>
        </p:spPr>
      </p:pic>
      <p:graphicFrame>
        <p:nvGraphicFramePr>
          <p:cNvPr id="21" name="Table 4">
            <a:extLst>
              <a:ext uri="{FF2B5EF4-FFF2-40B4-BE49-F238E27FC236}">
                <a16:creationId xmlns:a16="http://schemas.microsoft.com/office/drawing/2014/main" id="{8A5DA10C-CAD0-4190-8582-45D2506CC8D1}"/>
              </a:ext>
            </a:extLst>
          </p:cNvPr>
          <p:cNvGraphicFramePr>
            <a:graphicFrameLocks noGrp="1"/>
          </p:cNvGraphicFramePr>
          <p:nvPr/>
        </p:nvGraphicFramePr>
        <p:xfrm>
          <a:off x="5981086" y="5061807"/>
          <a:ext cx="6069764" cy="1328604"/>
        </p:xfrm>
        <a:graphic>
          <a:graphicData uri="http://schemas.openxmlformats.org/drawingml/2006/table">
            <a:tbl>
              <a:tblPr firstRow="1" bandRow="1">
                <a:tableStyleId>{5C22544A-7EE6-4342-B048-85BDC9FD1C3A}</a:tableStyleId>
              </a:tblPr>
              <a:tblGrid>
                <a:gridCol w="2924175">
                  <a:extLst>
                    <a:ext uri="{9D8B030D-6E8A-4147-A177-3AD203B41FA5}">
                      <a16:colId xmlns:a16="http://schemas.microsoft.com/office/drawing/2014/main" val="473123710"/>
                    </a:ext>
                  </a:extLst>
                </a:gridCol>
                <a:gridCol w="1066800">
                  <a:extLst>
                    <a:ext uri="{9D8B030D-6E8A-4147-A177-3AD203B41FA5}">
                      <a16:colId xmlns:a16="http://schemas.microsoft.com/office/drawing/2014/main" val="3732487986"/>
                    </a:ext>
                  </a:extLst>
                </a:gridCol>
                <a:gridCol w="986098">
                  <a:extLst>
                    <a:ext uri="{9D8B030D-6E8A-4147-A177-3AD203B41FA5}">
                      <a16:colId xmlns:a16="http://schemas.microsoft.com/office/drawing/2014/main" val="2042758914"/>
                    </a:ext>
                  </a:extLst>
                </a:gridCol>
                <a:gridCol w="1092691">
                  <a:extLst>
                    <a:ext uri="{9D8B030D-6E8A-4147-A177-3AD203B41FA5}">
                      <a16:colId xmlns:a16="http://schemas.microsoft.com/office/drawing/2014/main" val="2622286864"/>
                    </a:ext>
                  </a:extLst>
                </a:gridCol>
              </a:tblGrid>
              <a:tr h="332151">
                <a:tc>
                  <a:txBody>
                    <a:bodyPr/>
                    <a:lstStyle/>
                    <a:p>
                      <a:r>
                        <a:rPr lang="en-US" sz="1400" dirty="0"/>
                        <a:t> Experiment</a:t>
                      </a:r>
                    </a:p>
                  </a:txBody>
                  <a:tcPr/>
                </a:tc>
                <a:tc>
                  <a:txBody>
                    <a:bodyPr/>
                    <a:lstStyle/>
                    <a:p>
                      <a:pPr algn="ctr"/>
                      <a:r>
                        <a:rPr lang="en-US" sz="1400" dirty="0"/>
                        <a:t>Precision</a:t>
                      </a:r>
                    </a:p>
                  </a:txBody>
                  <a:tcPr/>
                </a:tc>
                <a:tc>
                  <a:txBody>
                    <a:bodyPr/>
                    <a:lstStyle/>
                    <a:p>
                      <a:pPr algn="ctr"/>
                      <a:r>
                        <a:rPr lang="en-US" sz="1400" dirty="0"/>
                        <a:t>Sensitivity</a:t>
                      </a:r>
                    </a:p>
                  </a:txBody>
                  <a:tcPr/>
                </a:tc>
                <a:tc>
                  <a:txBody>
                    <a:bodyPr/>
                    <a:lstStyle/>
                    <a:p>
                      <a:pPr algn="ctr"/>
                      <a:r>
                        <a:rPr lang="en-US" sz="1400" dirty="0"/>
                        <a:t>Specificity </a:t>
                      </a:r>
                    </a:p>
                  </a:txBody>
                  <a:tcPr/>
                </a:tc>
                <a:extLst>
                  <a:ext uri="{0D108BD9-81ED-4DB2-BD59-A6C34878D82A}">
                    <a16:rowId xmlns:a16="http://schemas.microsoft.com/office/drawing/2014/main" val="171411353"/>
                  </a:ext>
                </a:extLst>
              </a:tr>
              <a:tr h="332151">
                <a:tc>
                  <a:txBody>
                    <a:bodyPr/>
                    <a:lstStyle/>
                    <a:p>
                      <a:pPr algn="ctr"/>
                      <a:r>
                        <a:rPr lang="en-US" sz="1400" dirty="0"/>
                        <a:t>Leave-one-subject-out (Inter-subject)</a:t>
                      </a:r>
                    </a:p>
                  </a:txBody>
                  <a:tcPr/>
                </a:tc>
                <a:tc>
                  <a:txBody>
                    <a:bodyPr/>
                    <a:lstStyle/>
                    <a:p>
                      <a:pPr algn="ctr"/>
                      <a:r>
                        <a:rPr lang="en-US" sz="1400" dirty="0"/>
                        <a:t>0.76</a:t>
                      </a:r>
                    </a:p>
                  </a:txBody>
                  <a:tcPr/>
                </a:tc>
                <a:tc>
                  <a:txBody>
                    <a:bodyPr/>
                    <a:lstStyle/>
                    <a:p>
                      <a:pPr algn="ctr"/>
                      <a:r>
                        <a:rPr lang="en-US" sz="1400" dirty="0"/>
                        <a:t>0.85</a:t>
                      </a:r>
                    </a:p>
                  </a:txBody>
                  <a:tcPr/>
                </a:tc>
                <a:tc>
                  <a:txBody>
                    <a:bodyPr/>
                    <a:lstStyle/>
                    <a:p>
                      <a:pPr algn="ctr"/>
                      <a:r>
                        <a:rPr lang="en-US" sz="1400" dirty="0"/>
                        <a:t>0.85</a:t>
                      </a:r>
                    </a:p>
                  </a:txBody>
                  <a:tcPr/>
                </a:tc>
                <a:extLst>
                  <a:ext uri="{0D108BD9-81ED-4DB2-BD59-A6C34878D82A}">
                    <a16:rowId xmlns:a16="http://schemas.microsoft.com/office/drawing/2014/main" val="1613684465"/>
                  </a:ext>
                </a:extLst>
              </a:tr>
              <a:tr h="332151">
                <a:tc>
                  <a:txBody>
                    <a:bodyPr/>
                    <a:lstStyle/>
                    <a:p>
                      <a:pPr algn="ctr"/>
                      <a:r>
                        <a:rPr lang="en-US" sz="1400" dirty="0"/>
                        <a:t>Test-set (75%/25%) (Intra-subject)</a:t>
                      </a:r>
                    </a:p>
                  </a:txBody>
                  <a:tcPr/>
                </a:tc>
                <a:tc>
                  <a:txBody>
                    <a:bodyPr/>
                    <a:lstStyle/>
                    <a:p>
                      <a:pPr algn="ctr"/>
                      <a:r>
                        <a:rPr lang="en-US" sz="1400" dirty="0"/>
                        <a:t>0.87</a:t>
                      </a:r>
                    </a:p>
                  </a:txBody>
                  <a:tcPr/>
                </a:tc>
                <a:tc>
                  <a:txBody>
                    <a:bodyPr/>
                    <a:lstStyle/>
                    <a:p>
                      <a:pPr algn="ctr"/>
                      <a:r>
                        <a:rPr lang="en-US" sz="1400" dirty="0"/>
                        <a:t>0.9</a:t>
                      </a:r>
                    </a:p>
                  </a:txBody>
                  <a:tcPr/>
                </a:tc>
                <a:tc>
                  <a:txBody>
                    <a:bodyPr/>
                    <a:lstStyle/>
                    <a:p>
                      <a:pPr algn="ctr"/>
                      <a:r>
                        <a:rPr lang="en-US" sz="1400" dirty="0"/>
                        <a:t>0.96</a:t>
                      </a:r>
                    </a:p>
                  </a:txBody>
                  <a:tcPr/>
                </a:tc>
                <a:extLst>
                  <a:ext uri="{0D108BD9-81ED-4DB2-BD59-A6C34878D82A}">
                    <a16:rowId xmlns:a16="http://schemas.microsoft.com/office/drawing/2014/main" val="3562475563"/>
                  </a:ext>
                </a:extLst>
              </a:tr>
              <a:tr h="332151">
                <a:tc>
                  <a:txBody>
                    <a:bodyPr/>
                    <a:lstStyle/>
                    <a:p>
                      <a:pPr algn="ctr"/>
                      <a:r>
                        <a:rPr lang="en-US" sz="1400" dirty="0"/>
                        <a:t>Leave-one-sample-out (Intra-subject)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0.88</a:t>
                      </a:r>
                    </a:p>
                  </a:txBody>
                  <a:tcPr/>
                </a:tc>
                <a:tc>
                  <a:txBody>
                    <a:bodyPr/>
                    <a:lstStyle/>
                    <a:p>
                      <a:pPr algn="ctr"/>
                      <a:r>
                        <a:rPr lang="en-US" sz="1400" dirty="0"/>
                        <a:t>0.89</a:t>
                      </a:r>
                    </a:p>
                  </a:txBody>
                  <a:tcPr/>
                </a:tc>
                <a:tc>
                  <a:txBody>
                    <a:bodyPr/>
                    <a:lstStyle/>
                    <a:p>
                      <a:pPr algn="ctr"/>
                      <a:r>
                        <a:rPr lang="en-US" sz="1400" dirty="0"/>
                        <a:t>0.96</a:t>
                      </a:r>
                    </a:p>
                  </a:txBody>
                  <a:tcPr/>
                </a:tc>
                <a:extLst>
                  <a:ext uri="{0D108BD9-81ED-4DB2-BD59-A6C34878D82A}">
                    <a16:rowId xmlns:a16="http://schemas.microsoft.com/office/drawing/2014/main" val="1601402921"/>
                  </a:ext>
                </a:extLst>
              </a:tr>
            </a:tbl>
          </a:graphicData>
        </a:graphic>
      </p:graphicFrame>
    </p:spTree>
    <p:custDataLst>
      <p:tags r:id="rId1"/>
    </p:custDataLst>
    <p:extLst>
      <p:ext uri="{BB962C8B-B14F-4D97-AF65-F5344CB8AC3E}">
        <p14:creationId xmlns:p14="http://schemas.microsoft.com/office/powerpoint/2010/main" val="112942545"/>
      </p:ext>
    </p:extLst>
  </p:cSld>
  <p:clrMapOvr>
    <a:masterClrMapping/>
  </p:clrMapOvr>
  <mc:AlternateContent xmlns:mc="http://schemas.openxmlformats.org/markup-compatibility/2006" xmlns:p14="http://schemas.microsoft.com/office/powerpoint/2010/main">
    <mc:Choice Requires="p14">
      <p:transition spd="slow" p14:dur="2000" advTm="43317"/>
    </mc:Choice>
    <mc:Fallback xmlns="">
      <p:transition spd="slow" advTm="43317"/>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Key takeaways </a:t>
            </a:r>
          </a:p>
        </p:txBody>
      </p:sp>
      <p:sp>
        <p:nvSpPr>
          <p:cNvPr id="7" name="Content Placeholder 4">
            <a:extLst>
              <a:ext uri="{FF2B5EF4-FFF2-40B4-BE49-F238E27FC236}">
                <a16:creationId xmlns:a16="http://schemas.microsoft.com/office/drawing/2014/main" id="{FF6B7D43-FD54-442B-8D74-4A79C71836C8}"/>
              </a:ext>
            </a:extLst>
          </p:cNvPr>
          <p:cNvSpPr>
            <a:spLocks noGrp="1"/>
          </p:cNvSpPr>
          <p:nvPr>
            <p:ph idx="1"/>
          </p:nvPr>
        </p:nvSpPr>
        <p:spPr>
          <a:xfrm>
            <a:off x="467713" y="1518557"/>
            <a:ext cx="11256574" cy="4656212"/>
          </a:xfrm>
        </p:spPr>
        <p:txBody>
          <a:bodyPr>
            <a:normAutofit/>
          </a:bodyPr>
          <a:lstStyle/>
          <a:p>
            <a:r>
              <a:rPr lang="en-US" dirty="0"/>
              <a:t> To get good application results, the </a:t>
            </a:r>
            <a:r>
              <a:rPr lang="en-US" b="1" dirty="0">
                <a:solidFill>
                  <a:srgbClr val="FF0000"/>
                </a:solidFill>
              </a:rPr>
              <a:t>input data/signal needs to be clean</a:t>
            </a:r>
            <a:r>
              <a:rPr lang="en-US" dirty="0"/>
              <a:t>. We should not depend on machine learning to do all the work.</a:t>
            </a:r>
          </a:p>
          <a:p>
            <a:r>
              <a:rPr lang="en-US" dirty="0"/>
              <a:t> </a:t>
            </a:r>
            <a:r>
              <a:rPr lang="en-US" b="1" dirty="0">
                <a:solidFill>
                  <a:srgbClr val="FF0000"/>
                </a:solidFill>
              </a:rPr>
              <a:t>Software solutions might not always able to reliably solve the challenges</a:t>
            </a:r>
            <a:r>
              <a:rPr lang="en-US" dirty="0"/>
              <a:t> in Cyber-Physical systems</a:t>
            </a:r>
          </a:p>
          <a:p>
            <a:r>
              <a:rPr lang="en-US" dirty="0"/>
              <a:t> Low-level hardware solutions are sometimes needed to solve the root cause.</a:t>
            </a:r>
          </a:p>
          <a:p>
            <a:r>
              <a:rPr lang="en-US" dirty="0"/>
              <a:t> </a:t>
            </a:r>
            <a:r>
              <a:rPr lang="en-US" b="1" dirty="0">
                <a:solidFill>
                  <a:srgbClr val="FF0000"/>
                </a:solidFill>
              </a:rPr>
              <a:t>Data collections on human can take time </a:t>
            </a:r>
            <a:r>
              <a:rPr lang="en-US" dirty="0"/>
              <a:t>(and can be quite messy).</a:t>
            </a:r>
          </a:p>
        </p:txBody>
      </p:sp>
    </p:spTree>
    <p:custDataLst>
      <p:tags r:id="rId1"/>
    </p:custDataLst>
    <p:extLst>
      <p:ext uri="{BB962C8B-B14F-4D97-AF65-F5344CB8AC3E}">
        <p14:creationId xmlns:p14="http://schemas.microsoft.com/office/powerpoint/2010/main" val="2212410181"/>
      </p:ext>
    </p:extLst>
  </p:cSld>
  <p:clrMapOvr>
    <a:masterClrMapping/>
  </p:clrMapOvr>
  <mc:AlternateContent xmlns:mc="http://schemas.openxmlformats.org/markup-compatibility/2006" xmlns:p14="http://schemas.microsoft.com/office/powerpoint/2010/main">
    <mc:Choice Requires="p14">
      <p:transition spd="slow" p14:dur="2000" advTm="53238"/>
    </mc:Choice>
    <mc:Fallback xmlns="">
      <p:transition spd="slow" advTm="53238"/>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021" y="1769331"/>
            <a:ext cx="11865958" cy="1276506"/>
          </a:xfrm>
        </p:spPr>
        <p:txBody>
          <a:bodyPr>
            <a:normAutofit/>
          </a:bodyPr>
          <a:lstStyle/>
          <a:p>
            <a:r>
              <a:rPr lang="en-US" sz="3600" dirty="0">
                <a:solidFill>
                  <a:schemeClr val="accent1">
                    <a:lumMod val="50000"/>
                  </a:schemeClr>
                </a:solidFill>
              </a:rPr>
              <a:t>(4) Efficient computing on wearables (ACM MobiCom’22)</a:t>
            </a:r>
          </a:p>
        </p:txBody>
      </p:sp>
      <p:sp>
        <p:nvSpPr>
          <p:cNvPr id="3" name="Subtitle 2"/>
          <p:cNvSpPr>
            <a:spLocks noGrp="1"/>
          </p:cNvSpPr>
          <p:nvPr>
            <p:ph type="subTitle" idx="1"/>
          </p:nvPr>
        </p:nvSpPr>
        <p:spPr>
          <a:xfrm>
            <a:off x="979715" y="3762388"/>
            <a:ext cx="10363200" cy="664890"/>
          </a:xfrm>
        </p:spPr>
        <p:txBody>
          <a:bodyPr>
            <a:normAutofit/>
          </a:bodyPr>
          <a:lstStyle/>
          <a:p>
            <a:r>
              <a:rPr lang="en-US" b="1" u="sng" dirty="0" err="1"/>
              <a:t>Nhat</a:t>
            </a:r>
            <a:r>
              <a:rPr lang="en-US" b="1" u="sng" dirty="0"/>
              <a:t> (Nick) Pham</a:t>
            </a:r>
            <a:r>
              <a:rPr lang="en-US" b="1" baseline="30000" dirty="0"/>
              <a:t>1</a:t>
            </a:r>
            <a:r>
              <a:rPr lang="en-US" b="1" dirty="0"/>
              <a:t>, </a:t>
            </a:r>
            <a:r>
              <a:rPr lang="en-US" dirty="0"/>
              <a:t>Hong Jia</a:t>
            </a:r>
            <a:r>
              <a:rPr lang="en-US" baseline="30000" dirty="0"/>
              <a:t>2</a:t>
            </a:r>
            <a:r>
              <a:rPr lang="en-US" dirty="0"/>
              <a:t>, Minh Tran</a:t>
            </a:r>
            <a:r>
              <a:rPr lang="en-US" baseline="30000" dirty="0"/>
              <a:t>1</a:t>
            </a:r>
            <a:r>
              <a:rPr lang="en-US" dirty="0"/>
              <a:t>, Tuan Dinh</a:t>
            </a:r>
            <a:r>
              <a:rPr lang="en-US" baseline="30000" dirty="0"/>
              <a:t>3</a:t>
            </a:r>
            <a:r>
              <a:rPr lang="en-US" dirty="0"/>
              <a:t>, Nam Bui</a:t>
            </a:r>
            <a:r>
              <a:rPr lang="en-US" baseline="30000" dirty="0"/>
              <a:t>4</a:t>
            </a:r>
            <a:r>
              <a:rPr lang="en-US" dirty="0"/>
              <a:t>, Young Kwon</a:t>
            </a:r>
            <a:r>
              <a:rPr lang="en-US" baseline="30000" dirty="0"/>
              <a:t>2</a:t>
            </a:r>
            <a:r>
              <a:rPr lang="en-US" dirty="0"/>
              <a:t>, Dong Ma</a:t>
            </a:r>
            <a:r>
              <a:rPr lang="en-US" baseline="30000" dirty="0"/>
              <a:t>5</a:t>
            </a:r>
            <a:r>
              <a:rPr lang="en-US" dirty="0"/>
              <a:t>, </a:t>
            </a:r>
            <a:r>
              <a:rPr lang="en-US" dirty="0" err="1"/>
              <a:t>Phuc</a:t>
            </a:r>
            <a:r>
              <a:rPr lang="en-US" dirty="0"/>
              <a:t> Nguyen</a:t>
            </a:r>
            <a:r>
              <a:rPr lang="en-US" baseline="30000" dirty="0"/>
              <a:t>6</a:t>
            </a:r>
            <a:r>
              <a:rPr lang="en-US" dirty="0"/>
              <a:t>, Cecilia Mascolo</a:t>
            </a:r>
            <a:r>
              <a:rPr lang="en-US" baseline="30000" dirty="0"/>
              <a:t>2</a:t>
            </a:r>
            <a:r>
              <a:rPr lang="en-US" dirty="0"/>
              <a:t>, and Tam Vu</a:t>
            </a:r>
            <a:r>
              <a:rPr lang="en-US" baseline="30000" dirty="0"/>
              <a:t>4</a:t>
            </a:r>
          </a:p>
          <a:p>
            <a:endParaRPr lang="en-US" dirty="0"/>
          </a:p>
        </p:txBody>
      </p:sp>
      <p:pic>
        <p:nvPicPr>
          <p:cNvPr id="8" name="Picture 7" descr="A close up of a sign&#10;&#10;Description automatically generated">
            <a:extLst>
              <a:ext uri="{FF2B5EF4-FFF2-40B4-BE49-F238E27FC236}">
                <a16:creationId xmlns:a16="http://schemas.microsoft.com/office/drawing/2014/main" id="{B1CD0BFA-0EC8-411D-932E-14D9979E25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2196" y="5531571"/>
            <a:ext cx="1533531" cy="1010926"/>
          </a:xfrm>
          <a:prstGeom prst="rect">
            <a:avLst/>
          </a:prstGeom>
        </p:spPr>
      </p:pic>
      <p:pic>
        <p:nvPicPr>
          <p:cNvPr id="9" name="Picture 8" descr="A close up of a sign&#10;&#10;Description automatically generated">
            <a:extLst>
              <a:ext uri="{FF2B5EF4-FFF2-40B4-BE49-F238E27FC236}">
                <a16:creationId xmlns:a16="http://schemas.microsoft.com/office/drawing/2014/main" id="{84599D00-DD97-458D-9212-003AB97D0C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4817" y="5564558"/>
            <a:ext cx="2194875" cy="977939"/>
          </a:xfrm>
          <a:prstGeom prst="rect">
            <a:avLst/>
          </a:prstGeom>
        </p:spPr>
      </p:pic>
      <p:pic>
        <p:nvPicPr>
          <p:cNvPr id="15" name="Picture 14" descr="A close up of a logo&#10;&#10;Description automatically generated">
            <a:extLst>
              <a:ext uri="{FF2B5EF4-FFF2-40B4-BE49-F238E27FC236}">
                <a16:creationId xmlns:a16="http://schemas.microsoft.com/office/drawing/2014/main" id="{61E84A75-9BF7-431C-8BA9-A4A2DF8148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745291"/>
            <a:ext cx="2482504" cy="827500"/>
          </a:xfrm>
          <a:prstGeom prst="rect">
            <a:avLst/>
          </a:prstGeom>
        </p:spPr>
      </p:pic>
      <p:pic>
        <p:nvPicPr>
          <p:cNvPr id="18" name="Picture 17" descr="A close up of a logo&#10;&#10;Description automatically generated">
            <a:extLst>
              <a:ext uri="{FF2B5EF4-FFF2-40B4-BE49-F238E27FC236}">
                <a16:creationId xmlns:a16="http://schemas.microsoft.com/office/drawing/2014/main" id="{A3FF844F-2751-4073-8F85-F927E30B52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8404" y="5458756"/>
            <a:ext cx="868867" cy="1077108"/>
          </a:xfrm>
          <a:prstGeom prst="rect">
            <a:avLst/>
          </a:prstGeom>
        </p:spPr>
      </p:pic>
      <p:sp>
        <p:nvSpPr>
          <p:cNvPr id="14" name="Subtitle 2">
            <a:extLst>
              <a:ext uri="{FF2B5EF4-FFF2-40B4-BE49-F238E27FC236}">
                <a16:creationId xmlns:a16="http://schemas.microsoft.com/office/drawing/2014/main" id="{A170B923-735E-43F0-B6C4-658B6411E65E}"/>
              </a:ext>
            </a:extLst>
          </p:cNvPr>
          <p:cNvSpPr txBox="1">
            <a:spLocks/>
          </p:cNvSpPr>
          <p:nvPr/>
        </p:nvSpPr>
        <p:spPr>
          <a:xfrm>
            <a:off x="943683" y="4369873"/>
            <a:ext cx="10764266" cy="6077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Wingdings" panose="05000000000000000000" pitchFamily="2" charset="2"/>
              <a:buNone/>
              <a:defRPr sz="1800" i="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Courier New" panose="02070309020205020404" pitchFamily="49"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panose="05000000000000000000" pitchFamily="2"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i="1" baseline="30000" dirty="0"/>
              <a:t>1</a:t>
            </a:r>
            <a:r>
              <a:rPr lang="en-US" i="1" dirty="0"/>
              <a:t>University of Oxford, </a:t>
            </a:r>
            <a:r>
              <a:rPr lang="en-US" i="1" baseline="30000" dirty="0"/>
              <a:t>2</a:t>
            </a:r>
            <a:r>
              <a:rPr lang="en-US" i="1" dirty="0"/>
              <a:t>University of Cambridge, </a:t>
            </a:r>
            <a:r>
              <a:rPr lang="en-US" i="1" baseline="30000" dirty="0"/>
              <a:t>3</a:t>
            </a:r>
            <a:r>
              <a:rPr lang="en-US" i="1" dirty="0"/>
              <a:t>University of Wisconsin Madison, </a:t>
            </a:r>
            <a:r>
              <a:rPr lang="en-US" i="1" baseline="30000" dirty="0"/>
              <a:t>4</a:t>
            </a:r>
            <a:r>
              <a:rPr lang="en-US" i="1" dirty="0"/>
              <a:t>University of Colorado Boulder, </a:t>
            </a:r>
            <a:r>
              <a:rPr lang="en-US" i="1" baseline="30000" dirty="0"/>
              <a:t>5</a:t>
            </a:r>
            <a:r>
              <a:rPr lang="en-US" i="1" dirty="0"/>
              <a:t>CSingapore Management University, </a:t>
            </a:r>
            <a:r>
              <a:rPr lang="en-US" i="1" baseline="30000" dirty="0"/>
              <a:t>6</a:t>
            </a:r>
            <a:r>
              <a:rPr lang="en-US" i="1" dirty="0"/>
              <a:t>University of Texas at Arlington.</a:t>
            </a:r>
          </a:p>
        </p:txBody>
      </p:sp>
      <p:pic>
        <p:nvPicPr>
          <p:cNvPr id="1026" name="Picture 2" descr="We're worried about how Oliver Barker-Vormawor is being treated' -  Cambridge University">
            <a:extLst>
              <a:ext uri="{FF2B5EF4-FFF2-40B4-BE49-F238E27FC236}">
                <a16:creationId xmlns:a16="http://schemas.microsoft.com/office/drawing/2014/main" id="{95B24D69-14B1-F687-5783-F00E213793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0722" y="5615353"/>
            <a:ext cx="1479628" cy="9421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ngapore Management University (SMU) – Logos Download">
            <a:extLst>
              <a:ext uri="{FF2B5EF4-FFF2-40B4-BE49-F238E27FC236}">
                <a16:creationId xmlns:a16="http://schemas.microsoft.com/office/drawing/2014/main" id="{83E776D0-3C20-73FA-CD1A-39B200B1C7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6912" y="5745291"/>
            <a:ext cx="1865757" cy="83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098179"/>
      </p:ext>
    </p:extLst>
  </p:cSld>
  <p:clrMapOvr>
    <a:masterClrMapping/>
  </p:clrMapOvr>
  <mc:AlternateContent xmlns:mc="http://schemas.openxmlformats.org/markup-compatibility/2006" xmlns:p14="http://schemas.microsoft.com/office/powerpoint/2010/main">
    <mc:Choice Requires="p14">
      <p:transition spd="slow" p14:dur="2000" advTm="26407"/>
    </mc:Choice>
    <mc:Fallback xmlns="">
      <p:transition spd="slow" advTm="2640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lstStyle/>
          <a:p>
            <a:r>
              <a:rPr lang="en-US" dirty="0"/>
              <a:t>Basics of Machine Learning</a:t>
            </a:r>
          </a:p>
        </p:txBody>
      </p:sp>
      <p:pic>
        <p:nvPicPr>
          <p:cNvPr id="4" name="Picture 3" descr="Diagram&#10;&#10;Description automatically generated">
            <a:extLst>
              <a:ext uri="{FF2B5EF4-FFF2-40B4-BE49-F238E27FC236}">
                <a16:creationId xmlns:a16="http://schemas.microsoft.com/office/drawing/2014/main" id="{156FEAF0-AD2C-6E66-F28C-BC0EC684E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870" y="1591733"/>
            <a:ext cx="9110260" cy="4901140"/>
          </a:xfrm>
          <a:prstGeom prst="rect">
            <a:avLst/>
          </a:prstGeom>
        </p:spPr>
      </p:pic>
    </p:spTree>
    <p:extLst>
      <p:ext uri="{BB962C8B-B14F-4D97-AF65-F5344CB8AC3E}">
        <p14:creationId xmlns:p14="http://schemas.microsoft.com/office/powerpoint/2010/main" val="1717722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Motivation</a:t>
            </a:r>
          </a:p>
        </p:txBody>
      </p:sp>
      <p:sp>
        <p:nvSpPr>
          <p:cNvPr id="4" name="Rounded Rectangle 41">
            <a:extLst>
              <a:ext uri="{FF2B5EF4-FFF2-40B4-BE49-F238E27FC236}">
                <a16:creationId xmlns:a16="http://schemas.microsoft.com/office/drawing/2014/main" id="{B0F194A0-D323-4A83-8B58-3F0F1379E907}"/>
              </a:ext>
            </a:extLst>
          </p:cNvPr>
          <p:cNvSpPr/>
          <p:nvPr/>
        </p:nvSpPr>
        <p:spPr>
          <a:xfrm>
            <a:off x="157537" y="1700455"/>
            <a:ext cx="11876926" cy="721009"/>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What can we enable w/ </a:t>
            </a:r>
            <a:r>
              <a:rPr lang="en-US" sz="2800" b="1" u="sng" dirty="0"/>
              <a:t>40X high-fidelity </a:t>
            </a:r>
            <a:r>
              <a:rPr lang="en-US" sz="2800" b="1" u="sng" dirty="0" err="1"/>
              <a:t>biosignal</a:t>
            </a:r>
            <a:r>
              <a:rPr lang="en-US" sz="2800" b="1" u="sng" dirty="0"/>
              <a:t> compression </a:t>
            </a:r>
            <a:r>
              <a:rPr lang="en-US" sz="2800" b="1" dirty="0"/>
              <a:t>on wearables?</a:t>
            </a:r>
          </a:p>
        </p:txBody>
      </p:sp>
      <p:pic>
        <p:nvPicPr>
          <p:cNvPr id="1028" name="Picture 4" descr="concept of woman help man shaking by epilepsy symptom, seizure, disease,  character cartoon vector flat illustration Stock Vector | Adobe Stock">
            <a:extLst>
              <a:ext uri="{FF2B5EF4-FFF2-40B4-BE49-F238E27FC236}">
                <a16:creationId xmlns:a16="http://schemas.microsoft.com/office/drawing/2014/main" id="{01C8C7D4-ACBB-433D-D3D3-0A150276E2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89" b="26629"/>
          <a:stretch/>
        </p:blipFill>
        <p:spPr bwMode="auto">
          <a:xfrm>
            <a:off x="765425" y="3279358"/>
            <a:ext cx="4462410" cy="24267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indoor, person, toddler&#10;&#10;Description automatically generated">
            <a:extLst>
              <a:ext uri="{FF2B5EF4-FFF2-40B4-BE49-F238E27FC236}">
                <a16:creationId xmlns:a16="http://schemas.microsoft.com/office/drawing/2014/main" id="{9D76488F-8052-B923-9897-363F94757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9782" y="2571220"/>
            <a:ext cx="3546164" cy="3603454"/>
          </a:xfrm>
          <a:prstGeom prst="rect">
            <a:avLst/>
          </a:prstGeom>
        </p:spPr>
      </p:pic>
      <p:sp>
        <p:nvSpPr>
          <p:cNvPr id="9" name="Content Placeholder 2">
            <a:extLst>
              <a:ext uri="{FF2B5EF4-FFF2-40B4-BE49-F238E27FC236}">
                <a16:creationId xmlns:a16="http://schemas.microsoft.com/office/drawing/2014/main" id="{2F567994-F466-ECB1-09E9-21DAF2609186}"/>
              </a:ext>
            </a:extLst>
          </p:cNvPr>
          <p:cNvSpPr txBox="1">
            <a:spLocks/>
          </p:cNvSpPr>
          <p:nvPr/>
        </p:nvSpPr>
        <p:spPr>
          <a:xfrm>
            <a:off x="1718620" y="5696680"/>
            <a:ext cx="2556020" cy="32940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solidFill>
                  <a:srgbClr val="C00000"/>
                </a:solidFill>
              </a:rPr>
              <a:t>Prevent fatalities!</a:t>
            </a:r>
          </a:p>
        </p:txBody>
      </p:sp>
      <p:sp>
        <p:nvSpPr>
          <p:cNvPr id="10" name="Content Placeholder 2">
            <a:extLst>
              <a:ext uri="{FF2B5EF4-FFF2-40B4-BE49-F238E27FC236}">
                <a16:creationId xmlns:a16="http://schemas.microsoft.com/office/drawing/2014/main" id="{1D792699-703E-3624-1193-3E3D98DEE427}"/>
              </a:ext>
            </a:extLst>
          </p:cNvPr>
          <p:cNvSpPr txBox="1">
            <a:spLocks/>
          </p:cNvSpPr>
          <p:nvPr/>
        </p:nvSpPr>
        <p:spPr>
          <a:xfrm>
            <a:off x="7664854" y="6205402"/>
            <a:ext cx="2556020" cy="32940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solidFill>
                  <a:srgbClr val="002D86"/>
                </a:solidFill>
              </a:rPr>
              <a:t>Enhance usability!</a:t>
            </a:r>
          </a:p>
        </p:txBody>
      </p:sp>
      <p:sp>
        <p:nvSpPr>
          <p:cNvPr id="12" name="Oval 11">
            <a:extLst>
              <a:ext uri="{FF2B5EF4-FFF2-40B4-BE49-F238E27FC236}">
                <a16:creationId xmlns:a16="http://schemas.microsoft.com/office/drawing/2014/main" id="{8ED325C8-C70E-C75B-B8C8-B7419DAF75C2}"/>
              </a:ext>
            </a:extLst>
          </p:cNvPr>
          <p:cNvSpPr/>
          <p:nvPr/>
        </p:nvSpPr>
        <p:spPr>
          <a:xfrm>
            <a:off x="9411128" y="4068565"/>
            <a:ext cx="1304818" cy="15822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37397829"/>
      </p:ext>
    </p:extLst>
  </p:cSld>
  <p:clrMapOvr>
    <a:masterClrMapping/>
  </p:clrMapOvr>
  <mc:AlternateContent xmlns:mc="http://schemas.openxmlformats.org/markup-compatibility/2006" xmlns:p14="http://schemas.microsoft.com/office/powerpoint/2010/main">
    <mc:Choice Requires="p14">
      <p:transition spd="slow" p14:dur="2000" advTm="50917"/>
    </mc:Choice>
    <mc:Fallback xmlns="">
      <p:transition spd="slow" advTm="50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12" grpId="0" animBg="1"/>
    </p:bldLst>
  </p:timing>
  <p:extLst>
    <p:ext uri="{E180D4A7-C9FB-4DFB-919C-405C955672EB}">
      <p14:showEvtLst xmlns:p14="http://schemas.microsoft.com/office/powerpoint/2010/main">
        <p14:playEvt time="10319" objId="7"/>
        <p14:stopEvt time="23085" objId="7"/>
      </p14:showEvtLst>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The problem</a:t>
            </a:r>
          </a:p>
        </p:txBody>
      </p:sp>
      <p:sp>
        <p:nvSpPr>
          <p:cNvPr id="4" name="Rounded Rectangle 41">
            <a:extLst>
              <a:ext uri="{FF2B5EF4-FFF2-40B4-BE49-F238E27FC236}">
                <a16:creationId xmlns:a16="http://schemas.microsoft.com/office/drawing/2014/main" id="{B0F194A0-D323-4A83-8B58-3F0F1379E907}"/>
              </a:ext>
            </a:extLst>
          </p:cNvPr>
          <p:cNvSpPr/>
          <p:nvPr/>
        </p:nvSpPr>
        <p:spPr>
          <a:xfrm>
            <a:off x="65878" y="1610810"/>
            <a:ext cx="12060243" cy="721009"/>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 Many healthcare </a:t>
            </a:r>
            <a:r>
              <a:rPr lang="en-US" sz="2800" b="1" dirty="0" err="1"/>
              <a:t>biosignal</a:t>
            </a:r>
            <a:r>
              <a:rPr lang="en-US" sz="2800" b="1" dirty="0"/>
              <a:t>-based applications are not practical for wearables! </a:t>
            </a:r>
          </a:p>
        </p:txBody>
      </p:sp>
      <p:sp>
        <p:nvSpPr>
          <p:cNvPr id="3" name="Rounded Rectangle 41">
            <a:extLst>
              <a:ext uri="{FF2B5EF4-FFF2-40B4-BE49-F238E27FC236}">
                <a16:creationId xmlns:a16="http://schemas.microsoft.com/office/drawing/2014/main" id="{2E3F1A66-E068-7E0C-5A29-ADB7EE15A50B}"/>
              </a:ext>
            </a:extLst>
          </p:cNvPr>
          <p:cNvSpPr/>
          <p:nvPr/>
        </p:nvSpPr>
        <p:spPr>
          <a:xfrm>
            <a:off x="485064" y="4963271"/>
            <a:ext cx="2836231" cy="586498"/>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Long-term, high-fidelity monitoring </a:t>
            </a:r>
          </a:p>
        </p:txBody>
      </p:sp>
      <p:pic>
        <p:nvPicPr>
          <p:cNvPr id="6" name="Picture 4" descr="EEG - PROGRESSIVE NEUROLOGY">
            <a:extLst>
              <a:ext uri="{FF2B5EF4-FFF2-40B4-BE49-F238E27FC236}">
                <a16:creationId xmlns:a16="http://schemas.microsoft.com/office/drawing/2014/main" id="{4712BF05-4DE5-F8BA-84D7-E1A267B39A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495" r="12080" b="18992"/>
          <a:stretch/>
        </p:blipFill>
        <p:spPr bwMode="auto">
          <a:xfrm>
            <a:off x="485064" y="3240136"/>
            <a:ext cx="2690417" cy="15857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Bandwidth in Web Hosting">
            <a:extLst>
              <a:ext uri="{FF2B5EF4-FFF2-40B4-BE49-F238E27FC236}">
                <a16:creationId xmlns:a16="http://schemas.microsoft.com/office/drawing/2014/main" id="{C2626935-3107-148E-B732-46470119DA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242" y="3080341"/>
            <a:ext cx="1745514" cy="1745514"/>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41">
            <a:extLst>
              <a:ext uri="{FF2B5EF4-FFF2-40B4-BE49-F238E27FC236}">
                <a16:creationId xmlns:a16="http://schemas.microsoft.com/office/drawing/2014/main" id="{C6A4043B-7B02-85E7-E8E2-B6ACCDFC3A67}"/>
              </a:ext>
            </a:extLst>
          </p:cNvPr>
          <p:cNvSpPr/>
          <p:nvPr/>
        </p:nvSpPr>
        <p:spPr>
          <a:xfrm>
            <a:off x="3616443" y="4963271"/>
            <a:ext cx="2201113" cy="586498"/>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High data rate</a:t>
            </a:r>
          </a:p>
        </p:txBody>
      </p:sp>
      <p:pic>
        <p:nvPicPr>
          <p:cNvPr id="14" name="Picture 13" descr="Graphical user interface&#10;&#10;Description automatically generated with low confidence">
            <a:extLst>
              <a:ext uri="{FF2B5EF4-FFF2-40B4-BE49-F238E27FC236}">
                <a16:creationId xmlns:a16="http://schemas.microsoft.com/office/drawing/2014/main" id="{A1815D45-7981-0C69-26F7-B3F6D2A432CE}"/>
              </a:ext>
            </a:extLst>
          </p:cNvPr>
          <p:cNvPicPr>
            <a:picLocks noChangeAspect="1"/>
          </p:cNvPicPr>
          <p:nvPr/>
        </p:nvPicPr>
        <p:blipFill rotWithShape="1">
          <a:blip r:embed="rId6">
            <a:extLst>
              <a:ext uri="{28A0092B-C50C-407E-A947-70E740481C1C}">
                <a14:useLocalDpi xmlns:a14="http://schemas.microsoft.com/office/drawing/2010/main" val="0"/>
              </a:ext>
            </a:extLst>
          </a:blip>
          <a:srcRect t="17334" r="5157" b="24478"/>
          <a:stretch/>
        </p:blipFill>
        <p:spPr>
          <a:xfrm>
            <a:off x="6180051" y="3199680"/>
            <a:ext cx="2346338" cy="1638248"/>
          </a:xfrm>
          <a:prstGeom prst="rect">
            <a:avLst/>
          </a:prstGeom>
        </p:spPr>
      </p:pic>
      <p:sp>
        <p:nvSpPr>
          <p:cNvPr id="15" name="Rounded Rectangle 41">
            <a:extLst>
              <a:ext uri="{FF2B5EF4-FFF2-40B4-BE49-F238E27FC236}">
                <a16:creationId xmlns:a16="http://schemas.microsoft.com/office/drawing/2014/main" id="{673EA9EB-39F5-5261-55F6-0C38A25BAF2F}"/>
              </a:ext>
            </a:extLst>
          </p:cNvPr>
          <p:cNvSpPr/>
          <p:nvPr/>
        </p:nvSpPr>
        <p:spPr>
          <a:xfrm>
            <a:off x="6130056" y="4963271"/>
            <a:ext cx="2446327" cy="586498"/>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Low-latency response</a:t>
            </a:r>
          </a:p>
        </p:txBody>
      </p:sp>
      <p:sp>
        <p:nvSpPr>
          <p:cNvPr id="16" name="Rounded Rectangle 41">
            <a:extLst>
              <a:ext uri="{FF2B5EF4-FFF2-40B4-BE49-F238E27FC236}">
                <a16:creationId xmlns:a16="http://schemas.microsoft.com/office/drawing/2014/main" id="{382A2ACC-D6F7-E251-6EE9-0DE187414846}"/>
              </a:ext>
            </a:extLst>
          </p:cNvPr>
          <p:cNvSpPr/>
          <p:nvPr/>
        </p:nvSpPr>
        <p:spPr>
          <a:xfrm>
            <a:off x="8900049" y="4972157"/>
            <a:ext cx="2836231" cy="586498"/>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Small battery, resource-constrained devices</a:t>
            </a:r>
          </a:p>
        </p:txBody>
      </p:sp>
      <p:pic>
        <p:nvPicPr>
          <p:cNvPr id="17" name="Picture 16" descr="A picture containing clipart&#10;&#10;Description automatically generated">
            <a:extLst>
              <a:ext uri="{FF2B5EF4-FFF2-40B4-BE49-F238E27FC236}">
                <a16:creationId xmlns:a16="http://schemas.microsoft.com/office/drawing/2014/main" id="{6998EBE6-1BFD-0820-56DB-EA352E8454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4627" y="3269095"/>
            <a:ext cx="1691033" cy="1565646"/>
          </a:xfrm>
          <a:prstGeom prst="rect">
            <a:avLst/>
          </a:prstGeom>
        </p:spPr>
      </p:pic>
      <p:pic>
        <p:nvPicPr>
          <p:cNvPr id="18" name="Picture 2" descr="System Crashes OK Great! - What Grinds My Gears (Family Guy) | Make a Meme">
            <a:extLst>
              <a:ext uri="{FF2B5EF4-FFF2-40B4-BE49-F238E27FC236}">
                <a16:creationId xmlns:a16="http://schemas.microsoft.com/office/drawing/2014/main" id="{940B1D54-DE29-3BFF-CB90-D71C3A740F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5131" y="3259835"/>
            <a:ext cx="2025113" cy="153571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52D5397B-4240-DBC9-188E-94DEB160281B}"/>
              </a:ext>
            </a:extLst>
          </p:cNvPr>
          <p:cNvSpPr txBox="1">
            <a:spLocks/>
          </p:cNvSpPr>
          <p:nvPr/>
        </p:nvSpPr>
        <p:spPr>
          <a:xfrm>
            <a:off x="552261" y="5769196"/>
            <a:ext cx="2769033" cy="32940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solidFill>
                  <a:srgbClr val="C00000"/>
                </a:solidFill>
              </a:rPr>
              <a:t>Weeks/Days not hours!</a:t>
            </a:r>
          </a:p>
        </p:txBody>
      </p:sp>
      <p:sp>
        <p:nvSpPr>
          <p:cNvPr id="22" name="Content Placeholder 2">
            <a:extLst>
              <a:ext uri="{FF2B5EF4-FFF2-40B4-BE49-F238E27FC236}">
                <a16:creationId xmlns:a16="http://schemas.microsoft.com/office/drawing/2014/main" id="{D81B40B4-440D-3335-88CD-2702AF9E3063}"/>
              </a:ext>
            </a:extLst>
          </p:cNvPr>
          <p:cNvSpPr txBox="1">
            <a:spLocks/>
          </p:cNvSpPr>
          <p:nvPr/>
        </p:nvSpPr>
        <p:spPr>
          <a:xfrm>
            <a:off x="3438989" y="5687185"/>
            <a:ext cx="2556020" cy="5864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solidFill>
                  <a:srgbClr val="C00000"/>
                </a:solidFill>
              </a:rPr>
              <a:t>Communication is energy heavy!</a:t>
            </a:r>
          </a:p>
        </p:txBody>
      </p:sp>
      <p:sp>
        <p:nvSpPr>
          <p:cNvPr id="23" name="Content Placeholder 2">
            <a:extLst>
              <a:ext uri="{FF2B5EF4-FFF2-40B4-BE49-F238E27FC236}">
                <a16:creationId xmlns:a16="http://schemas.microsoft.com/office/drawing/2014/main" id="{5B27E971-939C-8541-924D-BE4E9E14D4BD}"/>
              </a:ext>
            </a:extLst>
          </p:cNvPr>
          <p:cNvSpPr txBox="1">
            <a:spLocks/>
          </p:cNvSpPr>
          <p:nvPr/>
        </p:nvSpPr>
        <p:spPr>
          <a:xfrm>
            <a:off x="6075209" y="5666344"/>
            <a:ext cx="2556020" cy="5864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solidFill>
                  <a:srgbClr val="C00000"/>
                </a:solidFill>
              </a:rPr>
              <a:t>Slow responses could be fatal!</a:t>
            </a:r>
          </a:p>
        </p:txBody>
      </p:sp>
      <p:sp>
        <p:nvSpPr>
          <p:cNvPr id="24" name="Content Placeholder 2">
            <a:extLst>
              <a:ext uri="{FF2B5EF4-FFF2-40B4-BE49-F238E27FC236}">
                <a16:creationId xmlns:a16="http://schemas.microsoft.com/office/drawing/2014/main" id="{BAB5F68A-DCF1-B0A9-064F-716429E49A37}"/>
              </a:ext>
            </a:extLst>
          </p:cNvPr>
          <p:cNvSpPr txBox="1">
            <a:spLocks/>
          </p:cNvSpPr>
          <p:nvPr/>
        </p:nvSpPr>
        <p:spPr>
          <a:xfrm>
            <a:off x="9040154" y="5640650"/>
            <a:ext cx="2556020" cy="5864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b="1" dirty="0">
                <a:solidFill>
                  <a:srgbClr val="C00000"/>
                </a:solidFill>
              </a:rPr>
              <a:t>MHz CPU, KB Memory!</a:t>
            </a:r>
          </a:p>
        </p:txBody>
      </p:sp>
    </p:spTree>
    <p:custDataLst>
      <p:tags r:id="rId1"/>
    </p:custDataLst>
    <p:extLst>
      <p:ext uri="{BB962C8B-B14F-4D97-AF65-F5344CB8AC3E}">
        <p14:creationId xmlns:p14="http://schemas.microsoft.com/office/powerpoint/2010/main" val="2792073197"/>
      </p:ext>
    </p:extLst>
  </p:cSld>
  <p:clrMapOvr>
    <a:masterClrMapping/>
  </p:clrMapOvr>
  <mc:AlternateContent xmlns:mc="http://schemas.openxmlformats.org/markup-compatibility/2006" xmlns:p14="http://schemas.microsoft.com/office/powerpoint/2010/main">
    <mc:Choice Requires="p14">
      <p:transition spd="slow" p14:dur="2000" advTm="50917"/>
    </mc:Choice>
    <mc:Fallback xmlns="">
      <p:transition spd="slow" advTm="50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animBg="1"/>
      <p:bldP spid="15" grpId="0" animBg="1"/>
      <p:bldP spid="16" grpId="0" animBg="1"/>
      <p:bldP spid="21" grpId="0"/>
      <p:bldP spid="22" grpId="0"/>
      <p:bldP spid="23" grpId="0"/>
      <p:bldP spid="24" grpId="0"/>
    </p:bldLst>
  </p:timing>
  <p:extLst>
    <p:ext uri="{E180D4A7-C9FB-4DFB-919C-405C955672EB}">
      <p14:showEvtLst xmlns:p14="http://schemas.microsoft.com/office/powerpoint/2010/main">
        <p14:playEvt time="10319" objId="7"/>
        <p14:stopEvt time="23085" objId="7"/>
      </p14:showEvtLst>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The conventional trade-off</a:t>
            </a:r>
          </a:p>
        </p:txBody>
      </p:sp>
      <p:sp>
        <p:nvSpPr>
          <p:cNvPr id="6" name="Rounded Rectangle 41">
            <a:extLst>
              <a:ext uri="{FF2B5EF4-FFF2-40B4-BE49-F238E27FC236}">
                <a16:creationId xmlns:a16="http://schemas.microsoft.com/office/drawing/2014/main" id="{91FAABD7-18B1-0C8E-44B2-735D6EC74BC2}"/>
              </a:ext>
            </a:extLst>
          </p:cNvPr>
          <p:cNvSpPr/>
          <p:nvPr/>
        </p:nvSpPr>
        <p:spPr>
          <a:xfrm>
            <a:off x="1513623" y="1581392"/>
            <a:ext cx="2836231" cy="586498"/>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Signal Quality</a:t>
            </a:r>
          </a:p>
        </p:txBody>
      </p:sp>
      <p:sp>
        <p:nvSpPr>
          <p:cNvPr id="7" name="Rounded Rectangle 41">
            <a:extLst>
              <a:ext uri="{FF2B5EF4-FFF2-40B4-BE49-F238E27FC236}">
                <a16:creationId xmlns:a16="http://schemas.microsoft.com/office/drawing/2014/main" id="{D6C5F68F-82AC-7604-F78B-F171E9BEA147}"/>
              </a:ext>
            </a:extLst>
          </p:cNvPr>
          <p:cNvSpPr/>
          <p:nvPr/>
        </p:nvSpPr>
        <p:spPr>
          <a:xfrm>
            <a:off x="7762766" y="1596645"/>
            <a:ext cx="2836231" cy="586498"/>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Battery Life</a:t>
            </a:r>
          </a:p>
        </p:txBody>
      </p:sp>
      <p:sp>
        <p:nvSpPr>
          <p:cNvPr id="8" name="Content Placeholder 2">
            <a:extLst>
              <a:ext uri="{FF2B5EF4-FFF2-40B4-BE49-F238E27FC236}">
                <a16:creationId xmlns:a16="http://schemas.microsoft.com/office/drawing/2014/main" id="{20150914-548E-45CB-1916-F0193F8885B7}"/>
              </a:ext>
            </a:extLst>
          </p:cNvPr>
          <p:cNvSpPr>
            <a:spLocks noGrp="1"/>
          </p:cNvSpPr>
          <p:nvPr>
            <p:ph idx="1"/>
          </p:nvPr>
        </p:nvSpPr>
        <p:spPr>
          <a:xfrm>
            <a:off x="5748362" y="1672653"/>
            <a:ext cx="744861" cy="434482"/>
          </a:xfrm>
        </p:spPr>
        <p:txBody>
          <a:bodyPr>
            <a:normAutofit/>
          </a:bodyPr>
          <a:lstStyle/>
          <a:p>
            <a:pPr marL="0" indent="0">
              <a:buNone/>
            </a:pPr>
            <a:r>
              <a:rPr lang="en-US" b="1" dirty="0">
                <a:solidFill>
                  <a:srgbClr val="C00000"/>
                </a:solidFill>
              </a:rPr>
              <a:t>VS.</a:t>
            </a:r>
          </a:p>
        </p:txBody>
      </p:sp>
      <p:pic>
        <p:nvPicPr>
          <p:cNvPr id="9" name="Picture 2" descr="People with the Embrace2, what&amp;#39;s been your experience with it like? :  r/Epilepsy">
            <a:extLst>
              <a:ext uri="{FF2B5EF4-FFF2-40B4-BE49-F238E27FC236}">
                <a16:creationId xmlns:a16="http://schemas.microsoft.com/office/drawing/2014/main" id="{1C1B8254-A1BF-4147-0A1E-093BEC482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1637" y="2256031"/>
            <a:ext cx="3956858" cy="206498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41">
            <a:extLst>
              <a:ext uri="{FF2B5EF4-FFF2-40B4-BE49-F238E27FC236}">
                <a16:creationId xmlns:a16="http://schemas.microsoft.com/office/drawing/2014/main" id="{BC9C7DAA-3DD2-DDA5-EF28-DD14D71258A5}"/>
              </a:ext>
            </a:extLst>
          </p:cNvPr>
          <p:cNvSpPr/>
          <p:nvPr/>
        </p:nvSpPr>
        <p:spPr>
          <a:xfrm>
            <a:off x="6765448" y="4405783"/>
            <a:ext cx="4787705" cy="1558117"/>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t>Embrace2 Wearable</a:t>
            </a:r>
          </a:p>
          <a:p>
            <a:pPr algn="ctr"/>
            <a:r>
              <a:rPr lang="en-US" sz="2000" b="1" dirty="0"/>
              <a:t>Battery life: 48h</a:t>
            </a:r>
          </a:p>
          <a:p>
            <a:pPr algn="ctr"/>
            <a:r>
              <a:rPr lang="en-US" sz="2000" b="1" dirty="0"/>
              <a:t>Sweat: 4Hz (vs 512Hz in diagnostic)</a:t>
            </a:r>
          </a:p>
          <a:p>
            <a:pPr algn="ctr"/>
            <a:r>
              <a:rPr lang="en-US" sz="2000" b="1" dirty="0"/>
              <a:t>Motion: 3x32Hz, Temp.: 1Hz. </a:t>
            </a:r>
          </a:p>
          <a:p>
            <a:pPr algn="ctr"/>
            <a:r>
              <a:rPr lang="en-US" sz="2000" b="1" dirty="0"/>
              <a:t>Real-time alerts through a mobile app.</a:t>
            </a:r>
          </a:p>
        </p:txBody>
      </p:sp>
      <p:sp>
        <p:nvSpPr>
          <p:cNvPr id="13" name="Rounded Rectangle 41">
            <a:extLst>
              <a:ext uri="{FF2B5EF4-FFF2-40B4-BE49-F238E27FC236}">
                <a16:creationId xmlns:a16="http://schemas.microsoft.com/office/drawing/2014/main" id="{0D5C97C6-7F2C-CB81-C83A-C4262AC471B0}"/>
              </a:ext>
            </a:extLst>
          </p:cNvPr>
          <p:cNvSpPr/>
          <p:nvPr/>
        </p:nvSpPr>
        <p:spPr>
          <a:xfrm>
            <a:off x="638847" y="4438984"/>
            <a:ext cx="4903305" cy="1226277"/>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t>Medical </a:t>
            </a:r>
            <a:r>
              <a:rPr lang="en-US" sz="2000" b="1" u="sng" dirty="0" err="1"/>
              <a:t>Biosignal</a:t>
            </a:r>
            <a:r>
              <a:rPr lang="en-US" sz="2000" b="1" u="sng" dirty="0"/>
              <a:t> Monitoring</a:t>
            </a:r>
          </a:p>
          <a:p>
            <a:pPr algn="ctr"/>
            <a:r>
              <a:rPr lang="en-US" sz="2000" b="1" dirty="0"/>
              <a:t>Brain/Eyes/Muscle: 10-20x1024Hz.</a:t>
            </a:r>
          </a:p>
          <a:p>
            <a:pPr algn="ctr"/>
            <a:r>
              <a:rPr lang="en-US" sz="2000" b="1" dirty="0"/>
              <a:t>Battery life: &gt;24h, w/ a big bag of batteries</a:t>
            </a:r>
          </a:p>
          <a:p>
            <a:pPr algn="ctr"/>
            <a:r>
              <a:rPr lang="en-US" sz="2000" b="1" dirty="0"/>
              <a:t>Need constant monitoring by technicians.</a:t>
            </a:r>
          </a:p>
        </p:txBody>
      </p:sp>
      <p:pic>
        <p:nvPicPr>
          <p:cNvPr id="14" name="Picture 13" descr="A picture containing indoor, person, toddler&#10;&#10;Description automatically generated">
            <a:extLst>
              <a:ext uri="{FF2B5EF4-FFF2-40B4-BE49-F238E27FC236}">
                <a16:creationId xmlns:a16="http://schemas.microsoft.com/office/drawing/2014/main" id="{C94657E8-0475-0D80-F223-4FD180F24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749" y="2254259"/>
            <a:ext cx="2033900" cy="2066758"/>
          </a:xfrm>
          <a:prstGeom prst="rect">
            <a:avLst/>
          </a:prstGeom>
        </p:spPr>
      </p:pic>
      <p:pic>
        <p:nvPicPr>
          <p:cNvPr id="16" name="Picture 15" descr="A picture containing person, floor, indoor&#10;&#10;Description automatically generated">
            <a:extLst>
              <a:ext uri="{FF2B5EF4-FFF2-40B4-BE49-F238E27FC236}">
                <a16:creationId xmlns:a16="http://schemas.microsoft.com/office/drawing/2014/main" id="{10E6FAC2-9E79-A644-6212-FF0FF98C5F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8761" y="2256031"/>
            <a:ext cx="971598" cy="2064986"/>
          </a:xfrm>
          <a:prstGeom prst="rect">
            <a:avLst/>
          </a:prstGeom>
        </p:spPr>
      </p:pic>
      <p:sp>
        <p:nvSpPr>
          <p:cNvPr id="3" name="Rounded Rectangle 41">
            <a:extLst>
              <a:ext uri="{FF2B5EF4-FFF2-40B4-BE49-F238E27FC236}">
                <a16:creationId xmlns:a16="http://schemas.microsoft.com/office/drawing/2014/main" id="{0890050A-E949-6CDA-EB9B-E600670656BE}"/>
              </a:ext>
            </a:extLst>
          </p:cNvPr>
          <p:cNvSpPr/>
          <p:nvPr/>
        </p:nvSpPr>
        <p:spPr>
          <a:xfrm>
            <a:off x="647357" y="6007175"/>
            <a:ext cx="10905795" cy="535238"/>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 new solution is needed to overcome this trade-off!</a:t>
            </a:r>
          </a:p>
        </p:txBody>
      </p:sp>
    </p:spTree>
    <p:custDataLst>
      <p:tags r:id="rId1"/>
    </p:custDataLst>
    <p:extLst>
      <p:ext uri="{BB962C8B-B14F-4D97-AF65-F5344CB8AC3E}">
        <p14:creationId xmlns:p14="http://schemas.microsoft.com/office/powerpoint/2010/main" val="2578069854"/>
      </p:ext>
    </p:extLst>
  </p:cSld>
  <p:clrMapOvr>
    <a:masterClrMapping/>
  </p:clrMapOvr>
  <mc:AlternateContent xmlns:mc="http://schemas.openxmlformats.org/markup-compatibility/2006" xmlns:p14="http://schemas.microsoft.com/office/powerpoint/2010/main">
    <mc:Choice Requires="p14">
      <p:transition spd="slow" p14:dur="2000" advTm="46300"/>
    </mc:Choice>
    <mc:Fallback xmlns="">
      <p:transition spd="slow" advTm="46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bldP spid="12" grpId="0" animBg="1"/>
      <p:bldP spid="13" grpId="0" animBg="1"/>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68854795-6C7F-550C-2883-F49BC24580E4}"/>
              </a:ext>
            </a:extLst>
          </p:cNvPr>
          <p:cNvPicPr>
            <a:picLocks noChangeAspect="1"/>
          </p:cNvPicPr>
          <p:nvPr/>
        </p:nvPicPr>
        <p:blipFill rotWithShape="1">
          <a:blip r:embed="rId4">
            <a:extLst>
              <a:ext uri="{28A0092B-C50C-407E-A947-70E740481C1C}">
                <a14:useLocalDpi xmlns:a14="http://schemas.microsoft.com/office/drawing/2010/main" val="0"/>
              </a:ext>
            </a:extLst>
          </a:blip>
          <a:srcRect t="3500"/>
          <a:stretch/>
        </p:blipFill>
        <p:spPr>
          <a:xfrm>
            <a:off x="190311" y="1873007"/>
            <a:ext cx="7772400" cy="3321250"/>
          </a:xfrm>
          <a:prstGeom prst="rect">
            <a:avLst/>
          </a:prstGeom>
        </p:spPr>
      </p:pic>
      <p:sp>
        <p:nvSpPr>
          <p:cNvPr id="2" name="Title 1"/>
          <p:cNvSpPr>
            <a:spLocks noGrp="1"/>
          </p:cNvSpPr>
          <p:nvPr>
            <p:ph type="title"/>
          </p:nvPr>
        </p:nvSpPr>
        <p:spPr>
          <a:xfrm>
            <a:off x="467713" y="365127"/>
            <a:ext cx="11268567" cy="1038678"/>
          </a:xfrm>
        </p:spPr>
        <p:txBody>
          <a:bodyPr>
            <a:normAutofit fontScale="90000"/>
          </a:bodyPr>
          <a:lstStyle/>
          <a:p>
            <a:r>
              <a:rPr lang="en-US" dirty="0"/>
              <a:t>Our proposed Pattern-</a:t>
            </a:r>
            <a:r>
              <a:rPr lang="en-US" dirty="0" err="1"/>
              <a:t>dRiven</a:t>
            </a:r>
            <a:r>
              <a:rPr lang="en-US" dirty="0"/>
              <a:t> </a:t>
            </a:r>
            <a:r>
              <a:rPr lang="en-US" dirty="0" err="1"/>
              <a:t>cOmpressive</a:t>
            </a:r>
            <a:r>
              <a:rPr lang="en-US" dirty="0"/>
              <a:t> Sensing (PROS) system</a:t>
            </a:r>
          </a:p>
        </p:txBody>
      </p:sp>
      <p:sp>
        <p:nvSpPr>
          <p:cNvPr id="14" name="Rounded Rectangle 41">
            <a:extLst>
              <a:ext uri="{FF2B5EF4-FFF2-40B4-BE49-F238E27FC236}">
                <a16:creationId xmlns:a16="http://schemas.microsoft.com/office/drawing/2014/main" id="{B0B85E1F-2587-4CB7-B399-3D80BB7B6CCB}"/>
              </a:ext>
            </a:extLst>
          </p:cNvPr>
          <p:cNvSpPr/>
          <p:nvPr/>
        </p:nvSpPr>
        <p:spPr>
          <a:xfrm>
            <a:off x="8291986" y="2797900"/>
            <a:ext cx="3444294" cy="66932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High fidelity </a:t>
            </a:r>
            <a:r>
              <a:rPr lang="en-US" sz="2400" b="1" dirty="0" err="1"/>
              <a:t>biosignals</a:t>
            </a:r>
            <a:endParaRPr lang="en-US" sz="2400" b="1" dirty="0"/>
          </a:p>
        </p:txBody>
      </p:sp>
      <p:sp>
        <p:nvSpPr>
          <p:cNvPr id="15" name="Rounded Rectangle 41">
            <a:extLst>
              <a:ext uri="{FF2B5EF4-FFF2-40B4-BE49-F238E27FC236}">
                <a16:creationId xmlns:a16="http://schemas.microsoft.com/office/drawing/2014/main" id="{3E31E1AE-B510-429E-BC7D-C0E992C216BD}"/>
              </a:ext>
            </a:extLst>
          </p:cNvPr>
          <p:cNvSpPr/>
          <p:nvPr/>
        </p:nvSpPr>
        <p:spPr>
          <a:xfrm>
            <a:off x="8291985" y="1873007"/>
            <a:ext cx="3444294" cy="669320"/>
          </a:xfrm>
          <a:prstGeom prst="round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Long battery life</a:t>
            </a:r>
          </a:p>
        </p:txBody>
      </p:sp>
      <p:sp>
        <p:nvSpPr>
          <p:cNvPr id="17" name="Rounded Rectangle 41">
            <a:extLst>
              <a:ext uri="{FF2B5EF4-FFF2-40B4-BE49-F238E27FC236}">
                <a16:creationId xmlns:a16="http://schemas.microsoft.com/office/drawing/2014/main" id="{717BDBE9-0FE7-44FE-A16D-287C182F8FBB}"/>
              </a:ext>
            </a:extLst>
          </p:cNvPr>
          <p:cNvSpPr/>
          <p:nvPr/>
        </p:nvSpPr>
        <p:spPr>
          <a:xfrm>
            <a:off x="8291985" y="3726933"/>
            <a:ext cx="3444295" cy="669320"/>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Low-latency responses</a:t>
            </a:r>
          </a:p>
        </p:txBody>
      </p:sp>
      <p:sp>
        <p:nvSpPr>
          <p:cNvPr id="6" name="Rounded Rectangle 41">
            <a:extLst>
              <a:ext uri="{FF2B5EF4-FFF2-40B4-BE49-F238E27FC236}">
                <a16:creationId xmlns:a16="http://schemas.microsoft.com/office/drawing/2014/main" id="{A0B2E74E-15D0-1228-42C2-64C6BCF62918}"/>
              </a:ext>
            </a:extLst>
          </p:cNvPr>
          <p:cNvSpPr/>
          <p:nvPr/>
        </p:nvSpPr>
        <p:spPr>
          <a:xfrm>
            <a:off x="8291984" y="4651826"/>
            <a:ext cx="3444295" cy="669320"/>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Computational efficiency</a:t>
            </a:r>
          </a:p>
        </p:txBody>
      </p:sp>
    </p:spTree>
    <p:custDataLst>
      <p:tags r:id="rId1"/>
    </p:custDataLst>
    <p:extLst>
      <p:ext uri="{BB962C8B-B14F-4D97-AF65-F5344CB8AC3E}">
        <p14:creationId xmlns:p14="http://schemas.microsoft.com/office/powerpoint/2010/main" val="94897505"/>
      </p:ext>
    </p:extLst>
  </p:cSld>
  <p:clrMapOvr>
    <a:masterClrMapping/>
  </p:clrMapOvr>
  <mc:AlternateContent xmlns:mc="http://schemas.openxmlformats.org/markup-compatibility/2006" xmlns:p14="http://schemas.microsoft.com/office/powerpoint/2010/main">
    <mc:Choice Requires="p14">
      <p:transition spd="slow" p14:dur="2000" advTm="30352"/>
    </mc:Choice>
    <mc:Fallback xmlns="">
      <p:transition spd="slow" advTm="303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Observations</a:t>
            </a:r>
          </a:p>
        </p:txBody>
      </p:sp>
      <p:sp>
        <p:nvSpPr>
          <p:cNvPr id="3" name="Content Placeholder 4">
            <a:extLst>
              <a:ext uri="{FF2B5EF4-FFF2-40B4-BE49-F238E27FC236}">
                <a16:creationId xmlns:a16="http://schemas.microsoft.com/office/drawing/2014/main" id="{A8CE53F2-F978-6B8F-121F-4738D03D5F3A}"/>
              </a:ext>
            </a:extLst>
          </p:cNvPr>
          <p:cNvSpPr>
            <a:spLocks noGrp="1"/>
          </p:cNvSpPr>
          <p:nvPr>
            <p:ph idx="1"/>
          </p:nvPr>
        </p:nvSpPr>
        <p:spPr>
          <a:xfrm>
            <a:off x="909411" y="1965128"/>
            <a:ext cx="4879927" cy="418256"/>
          </a:xfrm>
        </p:spPr>
        <p:txBody>
          <a:bodyPr>
            <a:normAutofit lnSpcReduction="10000"/>
          </a:bodyPr>
          <a:lstStyle/>
          <a:p>
            <a:r>
              <a:rPr lang="en-US" b="1" dirty="0">
                <a:solidFill>
                  <a:srgbClr val="FF0000"/>
                </a:solidFill>
              </a:rPr>
              <a:t> #1: </a:t>
            </a:r>
            <a:r>
              <a:rPr lang="en-US" b="1" dirty="0" err="1">
                <a:solidFill>
                  <a:srgbClr val="FF0000"/>
                </a:solidFill>
              </a:rPr>
              <a:t>Biosignal</a:t>
            </a:r>
            <a:r>
              <a:rPr lang="en-US" b="1" dirty="0">
                <a:solidFill>
                  <a:srgbClr val="FF0000"/>
                </a:solidFill>
              </a:rPr>
              <a:t> events are sparse!</a:t>
            </a:r>
          </a:p>
          <a:p>
            <a:endParaRPr lang="en-US" b="1" dirty="0">
              <a:solidFill>
                <a:srgbClr val="FF0000"/>
              </a:solidFill>
            </a:endParaRPr>
          </a:p>
          <a:p>
            <a:endParaRPr lang="en-US" b="1" dirty="0">
              <a:solidFill>
                <a:srgbClr val="FF0000"/>
              </a:solidFill>
            </a:endParaRPr>
          </a:p>
          <a:p>
            <a:pPr marL="0" indent="0">
              <a:buNone/>
            </a:pPr>
            <a:endParaRPr lang="en-US" dirty="0">
              <a:solidFill>
                <a:srgbClr val="FF0000"/>
              </a:solidFill>
            </a:endParaRPr>
          </a:p>
        </p:txBody>
      </p:sp>
      <p:sp>
        <p:nvSpPr>
          <p:cNvPr id="8" name="Content Placeholder 4">
            <a:extLst>
              <a:ext uri="{FF2B5EF4-FFF2-40B4-BE49-F238E27FC236}">
                <a16:creationId xmlns:a16="http://schemas.microsoft.com/office/drawing/2014/main" id="{6117ACA5-96AB-67CE-8A42-BD4A6BEBC26E}"/>
              </a:ext>
            </a:extLst>
          </p:cNvPr>
          <p:cNvSpPr txBox="1">
            <a:spLocks/>
          </p:cNvSpPr>
          <p:nvPr/>
        </p:nvSpPr>
        <p:spPr>
          <a:xfrm>
            <a:off x="6822039" y="1965128"/>
            <a:ext cx="5022419" cy="41825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2D86"/>
                </a:solidFill>
              </a:rPr>
              <a:t> #2: </a:t>
            </a:r>
            <a:r>
              <a:rPr lang="en-US" b="1" dirty="0" err="1">
                <a:solidFill>
                  <a:srgbClr val="002D86"/>
                </a:solidFill>
              </a:rPr>
              <a:t>Biosignals</a:t>
            </a:r>
            <a:r>
              <a:rPr lang="en-US" b="1" dirty="0">
                <a:solidFill>
                  <a:srgbClr val="002D86"/>
                </a:solidFill>
              </a:rPr>
              <a:t> are (potentially) sparse!</a:t>
            </a:r>
          </a:p>
          <a:p>
            <a:endParaRPr lang="en-US" dirty="0">
              <a:solidFill>
                <a:srgbClr val="002D86"/>
              </a:solidFill>
            </a:endParaRPr>
          </a:p>
        </p:txBody>
      </p:sp>
      <p:pic>
        <p:nvPicPr>
          <p:cNvPr id="1026" name="Picture 2" descr="Seizures &amp; You: Take Charge of the Storm Jr. (Grades K-5) - YouTube">
            <a:extLst>
              <a:ext uri="{FF2B5EF4-FFF2-40B4-BE49-F238E27FC236}">
                <a16:creationId xmlns:a16="http://schemas.microsoft.com/office/drawing/2014/main" id="{278A03AA-9324-1881-1E5D-ADB96D2CC9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98" t="22473" r="21123" b="7116"/>
          <a:stretch/>
        </p:blipFill>
        <p:spPr bwMode="auto">
          <a:xfrm>
            <a:off x="467713" y="2495151"/>
            <a:ext cx="2881662" cy="19156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FF1B458-1082-ACA2-20AB-7CB432EFCAC2}"/>
              </a:ext>
            </a:extLst>
          </p:cNvPr>
          <p:cNvPicPr>
            <a:picLocks noChangeAspect="1"/>
          </p:cNvPicPr>
          <p:nvPr/>
        </p:nvPicPr>
        <p:blipFill>
          <a:blip r:embed="rId5"/>
          <a:stretch>
            <a:fillRect/>
          </a:stretch>
        </p:blipFill>
        <p:spPr>
          <a:xfrm>
            <a:off x="3681015" y="2545788"/>
            <a:ext cx="1504862" cy="1865037"/>
          </a:xfrm>
          <a:prstGeom prst="rect">
            <a:avLst/>
          </a:prstGeom>
        </p:spPr>
      </p:pic>
      <p:sp>
        <p:nvSpPr>
          <p:cNvPr id="10" name="Rectangle 9">
            <a:extLst>
              <a:ext uri="{FF2B5EF4-FFF2-40B4-BE49-F238E27FC236}">
                <a16:creationId xmlns:a16="http://schemas.microsoft.com/office/drawing/2014/main" id="{2C4892C2-F668-451F-414F-D270491677EC}"/>
              </a:ext>
            </a:extLst>
          </p:cNvPr>
          <p:cNvSpPr/>
          <p:nvPr/>
        </p:nvSpPr>
        <p:spPr>
          <a:xfrm>
            <a:off x="4824859" y="3115963"/>
            <a:ext cx="1385316" cy="923330"/>
          </a:xfrm>
          <a:prstGeom prst="rect">
            <a:avLst/>
          </a:prstGeom>
          <a:noFill/>
        </p:spPr>
        <p:txBody>
          <a:bodyPr wrap="square" lIns="91440" tIns="45720" rIns="91440" bIns="45720">
            <a:spAutoFit/>
          </a:bodyPr>
          <a:lstStyle/>
          <a:p>
            <a:pPr algn="ctr"/>
            <a:r>
              <a:rPr lang="en-GB" sz="5400" b="1" cap="none" spc="0" dirty="0">
                <a:ln w="22225">
                  <a:solidFill>
                    <a:schemeClr val="accent2"/>
                  </a:solidFill>
                  <a:prstDash val="solid"/>
                </a:ln>
                <a:solidFill>
                  <a:schemeClr val="accent2">
                    <a:lumMod val="40000"/>
                    <a:lumOff val="60000"/>
                  </a:schemeClr>
                </a:solidFill>
                <a:effectLst/>
              </a:rPr>
              <a:t>&lt;5%</a:t>
            </a:r>
          </a:p>
        </p:txBody>
      </p:sp>
      <p:pic>
        <p:nvPicPr>
          <p:cNvPr id="12" name="Picture 11" descr="Chart, line chart&#10;&#10;Description automatically generated">
            <a:extLst>
              <a:ext uri="{FF2B5EF4-FFF2-40B4-BE49-F238E27FC236}">
                <a16:creationId xmlns:a16="http://schemas.microsoft.com/office/drawing/2014/main" id="{515506FE-3976-4D80-3B4F-185F6783E9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2039" y="2768184"/>
            <a:ext cx="4960001" cy="1618889"/>
          </a:xfrm>
          <a:prstGeom prst="rect">
            <a:avLst/>
          </a:prstGeom>
        </p:spPr>
      </p:pic>
      <p:sp>
        <p:nvSpPr>
          <p:cNvPr id="13" name="Rounded Rectangle 41">
            <a:extLst>
              <a:ext uri="{FF2B5EF4-FFF2-40B4-BE49-F238E27FC236}">
                <a16:creationId xmlns:a16="http://schemas.microsoft.com/office/drawing/2014/main" id="{D2909E5C-F51B-F17A-EB02-28A24D850808}"/>
              </a:ext>
            </a:extLst>
          </p:cNvPr>
          <p:cNvSpPr/>
          <p:nvPr/>
        </p:nvSpPr>
        <p:spPr>
          <a:xfrm>
            <a:off x="575891" y="4794973"/>
            <a:ext cx="11268567" cy="535238"/>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Exploiting event and signal sparsity -&gt; significant streaming data reduction</a:t>
            </a:r>
          </a:p>
        </p:txBody>
      </p:sp>
      <p:sp>
        <p:nvSpPr>
          <p:cNvPr id="16" name="Content Placeholder 4">
            <a:extLst>
              <a:ext uri="{FF2B5EF4-FFF2-40B4-BE49-F238E27FC236}">
                <a16:creationId xmlns:a16="http://schemas.microsoft.com/office/drawing/2014/main" id="{B94ECA23-D952-D3D3-3CAA-689144159E33}"/>
              </a:ext>
            </a:extLst>
          </p:cNvPr>
          <p:cNvSpPr txBox="1">
            <a:spLocks/>
          </p:cNvSpPr>
          <p:nvPr/>
        </p:nvSpPr>
        <p:spPr>
          <a:xfrm>
            <a:off x="2227780" y="5528983"/>
            <a:ext cx="7736440" cy="4182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6">
                    <a:lumMod val="50000"/>
                  </a:schemeClr>
                </a:solidFill>
              </a:rPr>
              <a:t> #3: However, developed algorithms need to be efficient!</a:t>
            </a:r>
          </a:p>
        </p:txBody>
      </p:sp>
    </p:spTree>
    <p:custDataLst>
      <p:tags r:id="rId1"/>
    </p:custDataLst>
    <p:extLst>
      <p:ext uri="{BB962C8B-B14F-4D97-AF65-F5344CB8AC3E}">
        <p14:creationId xmlns:p14="http://schemas.microsoft.com/office/powerpoint/2010/main" val="2189187838"/>
      </p:ext>
    </p:extLst>
  </p:cSld>
  <p:clrMapOvr>
    <a:masterClrMapping/>
  </p:clrMapOvr>
  <mc:AlternateContent xmlns:mc="http://schemas.openxmlformats.org/markup-compatibility/2006" xmlns:p14="http://schemas.microsoft.com/office/powerpoint/2010/main">
    <mc:Choice Requires="p14">
      <p:transition spd="slow" p14:dur="2000" advTm="30352"/>
    </mc:Choice>
    <mc:Fallback xmlns="">
      <p:transition spd="slow" advTm="3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0" grpId="0"/>
      <p:bldP spid="13" grpId="0" animBg="1"/>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Chart&#10;&#10;Description automatically generated">
            <a:extLst>
              <a:ext uri="{FF2B5EF4-FFF2-40B4-BE49-F238E27FC236}">
                <a16:creationId xmlns:a16="http://schemas.microsoft.com/office/drawing/2014/main" id="{17AE9153-79E4-5897-5F31-58EFB30E9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5866" y="3272479"/>
            <a:ext cx="1448946" cy="992429"/>
          </a:xfrm>
          <a:prstGeom prst="rect">
            <a:avLst/>
          </a:prstGeom>
        </p:spPr>
      </p:pic>
      <p:sp>
        <p:nvSpPr>
          <p:cNvPr id="2" name="Title 1"/>
          <p:cNvSpPr>
            <a:spLocks noGrp="1"/>
          </p:cNvSpPr>
          <p:nvPr>
            <p:ph type="title"/>
          </p:nvPr>
        </p:nvSpPr>
        <p:spPr>
          <a:xfrm>
            <a:off x="26764" y="457577"/>
            <a:ext cx="9885384" cy="826574"/>
          </a:xfrm>
        </p:spPr>
        <p:txBody>
          <a:bodyPr>
            <a:normAutofit fontScale="90000"/>
          </a:bodyPr>
          <a:lstStyle/>
          <a:p>
            <a:r>
              <a:rPr lang="en-US" dirty="0"/>
              <a:t>Challenge #1: How to detect </a:t>
            </a:r>
            <a:r>
              <a:rPr lang="en-US" dirty="0" err="1"/>
              <a:t>biosignal</a:t>
            </a:r>
            <a:r>
              <a:rPr lang="en-US" dirty="0"/>
              <a:t> events efficiently on wearables? (1/2)</a:t>
            </a:r>
          </a:p>
        </p:txBody>
      </p:sp>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461056" y="2201485"/>
            <a:ext cx="4830136" cy="2765114"/>
          </a:xfrm>
        </p:spPr>
        <p:txBody>
          <a:bodyPr>
            <a:normAutofit/>
          </a:bodyPr>
          <a:lstStyle/>
          <a:p>
            <a:r>
              <a:rPr lang="en-US" b="1" dirty="0"/>
              <a:t> Detection of </a:t>
            </a:r>
            <a:r>
              <a:rPr lang="en-US" b="1" dirty="0" err="1">
                <a:solidFill>
                  <a:srgbClr val="C00000"/>
                </a:solidFill>
              </a:rPr>
              <a:t>biosignal</a:t>
            </a:r>
            <a:r>
              <a:rPr lang="en-US" b="1" dirty="0">
                <a:solidFill>
                  <a:srgbClr val="C00000"/>
                </a:solidFill>
              </a:rPr>
              <a:t> events on wearables</a:t>
            </a:r>
            <a:r>
              <a:rPr lang="en-US" b="1" dirty="0"/>
              <a:t> is challenging!</a:t>
            </a:r>
          </a:p>
          <a:p>
            <a:pPr lvl="1"/>
            <a:r>
              <a:rPr lang="en-US" b="1" dirty="0">
                <a:solidFill>
                  <a:srgbClr val="002D86"/>
                </a:solidFill>
              </a:rPr>
              <a:t>Multiple signal modalities </a:t>
            </a:r>
            <a:r>
              <a:rPr lang="en-US" dirty="0"/>
              <a:t>(e.g., EEG, EOG, EMG, etc.)</a:t>
            </a:r>
          </a:p>
          <a:p>
            <a:pPr lvl="1"/>
            <a:r>
              <a:rPr lang="en-US" b="1" dirty="0">
                <a:solidFill>
                  <a:schemeClr val="accent6">
                    <a:lumMod val="50000"/>
                  </a:schemeClr>
                </a:solidFill>
              </a:rPr>
              <a:t>Constrained hardware and energy </a:t>
            </a:r>
            <a:r>
              <a:rPr lang="en-US" dirty="0"/>
              <a:t>resources.</a:t>
            </a:r>
          </a:p>
        </p:txBody>
      </p:sp>
      <p:sp>
        <p:nvSpPr>
          <p:cNvPr id="39" name="Rounded Rectangle 41">
            <a:extLst>
              <a:ext uri="{FF2B5EF4-FFF2-40B4-BE49-F238E27FC236}">
                <a16:creationId xmlns:a16="http://schemas.microsoft.com/office/drawing/2014/main" id="{3B4BEC0D-1351-4E2B-97FE-C1C4D3F6903A}"/>
              </a:ext>
            </a:extLst>
          </p:cNvPr>
          <p:cNvSpPr/>
          <p:nvPr/>
        </p:nvSpPr>
        <p:spPr>
          <a:xfrm>
            <a:off x="576419" y="4902492"/>
            <a:ext cx="4830136" cy="766994"/>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Complex </a:t>
            </a:r>
            <a:r>
              <a:rPr lang="en-US" sz="2000" b="1" dirty="0" err="1"/>
              <a:t>biosignal</a:t>
            </a:r>
            <a:r>
              <a:rPr lang="en-US" sz="2000" b="1" dirty="0"/>
              <a:t> events can be broken down into patterns of interest (</a:t>
            </a:r>
            <a:r>
              <a:rPr lang="en-US" sz="2000" b="1" dirty="0" err="1"/>
              <a:t>PoIs</a:t>
            </a:r>
            <a:r>
              <a:rPr lang="en-US" sz="2000" b="1" dirty="0"/>
              <a:t>)!</a:t>
            </a:r>
          </a:p>
        </p:txBody>
      </p:sp>
      <p:sp>
        <p:nvSpPr>
          <p:cNvPr id="35" name="Arrow: Down 34">
            <a:extLst>
              <a:ext uri="{FF2B5EF4-FFF2-40B4-BE49-F238E27FC236}">
                <a16:creationId xmlns:a16="http://schemas.microsoft.com/office/drawing/2014/main" id="{BE86C51C-DA02-4A0C-BE97-4BFB182DF735}"/>
              </a:ext>
            </a:extLst>
          </p:cNvPr>
          <p:cNvSpPr/>
          <p:nvPr/>
        </p:nvSpPr>
        <p:spPr>
          <a:xfrm>
            <a:off x="2699657" y="4306017"/>
            <a:ext cx="352934" cy="331835"/>
          </a:xfrm>
          <a:prstGeom prst="downArrow">
            <a:avLst/>
          </a:prstGeom>
          <a:solidFill>
            <a:srgbClr val="C00000"/>
          </a:solidFill>
          <a:ln w="19050">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 name="Picture 2" descr="Seizures &amp; You: Take Charge of the Storm Jr. (Grades K-5) - YouTube">
            <a:extLst>
              <a:ext uri="{FF2B5EF4-FFF2-40B4-BE49-F238E27FC236}">
                <a16:creationId xmlns:a16="http://schemas.microsoft.com/office/drawing/2014/main" id="{AB423D9F-620D-F5C4-CCDC-25AB8458E8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98" t="22473" r="21123" b="7116"/>
          <a:stretch/>
        </p:blipFill>
        <p:spPr bwMode="auto">
          <a:xfrm>
            <a:off x="7951181" y="1551096"/>
            <a:ext cx="2049908" cy="136274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5">
            <a:extLst>
              <a:ext uri="{FF2B5EF4-FFF2-40B4-BE49-F238E27FC236}">
                <a16:creationId xmlns:a16="http://schemas.microsoft.com/office/drawing/2014/main" id="{FAD6A842-EBFF-3EE3-850D-E4FAC3CBE9BA}"/>
              </a:ext>
            </a:extLst>
          </p:cNvPr>
          <p:cNvSpPr/>
          <p:nvPr/>
        </p:nvSpPr>
        <p:spPr>
          <a:xfrm>
            <a:off x="8799705" y="2964631"/>
            <a:ext cx="262101" cy="308375"/>
          </a:xfrm>
          <a:prstGeom prst="downArrow">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5" name="Picture 14" descr="Chart, line chart&#10;&#10;Description automatically generated">
            <a:extLst>
              <a:ext uri="{FF2B5EF4-FFF2-40B4-BE49-F238E27FC236}">
                <a16:creationId xmlns:a16="http://schemas.microsoft.com/office/drawing/2014/main" id="{BF6EE893-1538-09A3-0310-2C4265E973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8622" y="3147258"/>
            <a:ext cx="2049908" cy="1117650"/>
          </a:xfrm>
          <a:prstGeom prst="rect">
            <a:avLst/>
          </a:prstGeom>
        </p:spPr>
      </p:pic>
      <p:sp>
        <p:nvSpPr>
          <p:cNvPr id="20" name="Arrow: Down 5">
            <a:extLst>
              <a:ext uri="{FF2B5EF4-FFF2-40B4-BE49-F238E27FC236}">
                <a16:creationId xmlns:a16="http://schemas.microsoft.com/office/drawing/2014/main" id="{BC4AF395-22B4-B519-6E86-BF98D429CB4C}"/>
              </a:ext>
            </a:extLst>
          </p:cNvPr>
          <p:cNvSpPr/>
          <p:nvPr/>
        </p:nvSpPr>
        <p:spPr>
          <a:xfrm rot="3394507">
            <a:off x="8124816" y="2964631"/>
            <a:ext cx="262101" cy="308375"/>
          </a:xfrm>
          <a:prstGeom prst="downArrow">
            <a:avLst>
              <a:gd name="adj1" fmla="val 50000"/>
              <a:gd name="adj2" fmla="val 62956"/>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Arrow: Down 5">
            <a:extLst>
              <a:ext uri="{FF2B5EF4-FFF2-40B4-BE49-F238E27FC236}">
                <a16:creationId xmlns:a16="http://schemas.microsoft.com/office/drawing/2014/main" id="{D01D48FB-3D41-B3D1-DCDC-9893340BA5FD}"/>
              </a:ext>
            </a:extLst>
          </p:cNvPr>
          <p:cNvSpPr/>
          <p:nvPr/>
        </p:nvSpPr>
        <p:spPr>
          <a:xfrm rot="18681829">
            <a:off x="9477156" y="2964630"/>
            <a:ext cx="262101" cy="308375"/>
          </a:xfrm>
          <a:prstGeom prst="downArrow">
            <a:avLst>
              <a:gd name="adj1" fmla="val 50000"/>
              <a:gd name="adj2" fmla="val 62956"/>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7" name="Picture 26" descr="Chart, line chart&#10;&#10;Description automatically generated">
            <a:extLst>
              <a:ext uri="{FF2B5EF4-FFF2-40B4-BE49-F238E27FC236}">
                <a16:creationId xmlns:a16="http://schemas.microsoft.com/office/drawing/2014/main" id="{49EECCA1-A348-86EC-06E0-13BF9330C4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2148" y="3170022"/>
            <a:ext cx="1705496" cy="1094886"/>
          </a:xfrm>
          <a:prstGeom prst="rect">
            <a:avLst/>
          </a:prstGeom>
        </p:spPr>
      </p:pic>
      <p:pic>
        <p:nvPicPr>
          <p:cNvPr id="31" name="Picture 30">
            <a:extLst>
              <a:ext uri="{FF2B5EF4-FFF2-40B4-BE49-F238E27FC236}">
                <a16:creationId xmlns:a16="http://schemas.microsoft.com/office/drawing/2014/main" id="{D67D9ED8-68D7-656D-E840-D65A986A9744}"/>
              </a:ext>
            </a:extLst>
          </p:cNvPr>
          <p:cNvPicPr>
            <a:picLocks noChangeAspect="1"/>
          </p:cNvPicPr>
          <p:nvPr/>
        </p:nvPicPr>
        <p:blipFill>
          <a:blip r:embed="rId8"/>
          <a:stretch>
            <a:fillRect/>
          </a:stretch>
        </p:blipFill>
        <p:spPr>
          <a:xfrm>
            <a:off x="8633129" y="4354357"/>
            <a:ext cx="1133327" cy="1404578"/>
          </a:xfrm>
          <a:prstGeom prst="rect">
            <a:avLst/>
          </a:prstGeom>
        </p:spPr>
      </p:pic>
      <p:sp>
        <p:nvSpPr>
          <p:cNvPr id="32" name="Arrow: Down 5">
            <a:extLst>
              <a:ext uri="{FF2B5EF4-FFF2-40B4-BE49-F238E27FC236}">
                <a16:creationId xmlns:a16="http://schemas.microsoft.com/office/drawing/2014/main" id="{2B19AD25-2C49-4DE4-4349-41C3B69319FE}"/>
              </a:ext>
            </a:extLst>
          </p:cNvPr>
          <p:cNvSpPr/>
          <p:nvPr/>
        </p:nvSpPr>
        <p:spPr>
          <a:xfrm>
            <a:off x="8881883" y="5848384"/>
            <a:ext cx="262101" cy="308375"/>
          </a:xfrm>
          <a:prstGeom prst="downArrow">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Arrow: Down 5">
            <a:extLst>
              <a:ext uri="{FF2B5EF4-FFF2-40B4-BE49-F238E27FC236}">
                <a16:creationId xmlns:a16="http://schemas.microsoft.com/office/drawing/2014/main" id="{95A6BBF3-FD1E-164A-C38E-2E3B7597BA3B}"/>
              </a:ext>
            </a:extLst>
          </p:cNvPr>
          <p:cNvSpPr/>
          <p:nvPr/>
        </p:nvSpPr>
        <p:spPr>
          <a:xfrm rot="3394507">
            <a:off x="8125927" y="5006720"/>
            <a:ext cx="262101" cy="308375"/>
          </a:xfrm>
          <a:prstGeom prst="downArrow">
            <a:avLst>
              <a:gd name="adj1" fmla="val 50000"/>
              <a:gd name="adj2" fmla="val 62956"/>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Arrow: Down 5">
            <a:extLst>
              <a:ext uri="{FF2B5EF4-FFF2-40B4-BE49-F238E27FC236}">
                <a16:creationId xmlns:a16="http://schemas.microsoft.com/office/drawing/2014/main" id="{074B56E0-0B10-4AB4-0265-9B5929D323CF}"/>
              </a:ext>
            </a:extLst>
          </p:cNvPr>
          <p:cNvSpPr/>
          <p:nvPr/>
        </p:nvSpPr>
        <p:spPr>
          <a:xfrm rot="18681829">
            <a:off x="9659308" y="5006720"/>
            <a:ext cx="262101" cy="308375"/>
          </a:xfrm>
          <a:prstGeom prst="downArrow">
            <a:avLst>
              <a:gd name="adj1" fmla="val 50000"/>
              <a:gd name="adj2" fmla="val 62956"/>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DF550FBB-BD29-BCC1-F1BC-222B75AF7A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9621" y="4448407"/>
            <a:ext cx="1524255" cy="1024499"/>
          </a:xfrm>
          <a:prstGeom prst="rect">
            <a:avLst/>
          </a:prstGeom>
        </p:spPr>
      </p:pic>
      <p:pic>
        <p:nvPicPr>
          <p:cNvPr id="47" name="Picture 46" descr="Chart, line chart&#10;&#10;Description automatically generated">
            <a:extLst>
              <a:ext uri="{FF2B5EF4-FFF2-40B4-BE49-F238E27FC236}">
                <a16:creationId xmlns:a16="http://schemas.microsoft.com/office/drawing/2014/main" id="{03D0C2DD-350E-E9C4-2D4C-42A081E137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69824" y="5560692"/>
            <a:ext cx="1508103" cy="992429"/>
          </a:xfrm>
          <a:prstGeom prst="rect">
            <a:avLst/>
          </a:prstGeom>
        </p:spPr>
      </p:pic>
      <p:pic>
        <p:nvPicPr>
          <p:cNvPr id="49" name="Picture 48" descr="A picture containing text, tool&#10;&#10;Description automatically generated">
            <a:extLst>
              <a:ext uri="{FF2B5EF4-FFF2-40B4-BE49-F238E27FC236}">
                <a16:creationId xmlns:a16="http://schemas.microsoft.com/office/drawing/2014/main" id="{8BB26E08-361A-DA32-F7B3-8166C98861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28979" y="5560691"/>
            <a:ext cx="2175522" cy="992429"/>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F4042D38-8B20-4025-9207-4FBDEB39228A}"/>
              </a:ext>
            </a:extLst>
          </p:cNvPr>
          <p:cNvPicPr>
            <a:picLocks noChangeAspect="1"/>
          </p:cNvPicPr>
          <p:nvPr/>
        </p:nvPicPr>
        <p:blipFill rotWithShape="1">
          <a:blip r:embed="rId12">
            <a:extLst>
              <a:ext uri="{28A0092B-C50C-407E-A947-70E740481C1C}">
                <a14:useLocalDpi xmlns:a14="http://schemas.microsoft.com/office/drawing/2010/main" val="0"/>
              </a:ext>
            </a:extLst>
          </a:blip>
          <a:srcRect l="45293" t="18519" r="25934" b="49702"/>
          <a:stretch/>
        </p:blipFill>
        <p:spPr>
          <a:xfrm>
            <a:off x="10141209" y="457577"/>
            <a:ext cx="1663292" cy="813462"/>
          </a:xfrm>
          <a:prstGeom prst="rect">
            <a:avLst/>
          </a:prstGeom>
        </p:spPr>
      </p:pic>
    </p:spTree>
    <p:custDataLst>
      <p:tags r:id="rId1"/>
    </p:custDataLst>
    <p:extLst>
      <p:ext uri="{BB962C8B-B14F-4D97-AF65-F5344CB8AC3E}">
        <p14:creationId xmlns:p14="http://schemas.microsoft.com/office/powerpoint/2010/main" val="3067777013"/>
      </p:ext>
    </p:extLst>
  </p:cSld>
  <p:clrMapOvr>
    <a:masterClrMapping/>
  </p:clrMapOvr>
  <mc:AlternateContent xmlns:mc="http://schemas.openxmlformats.org/markup-compatibility/2006" xmlns:p14="http://schemas.microsoft.com/office/powerpoint/2010/main">
    <mc:Choice Requires="p14">
      <p:transition spd="slow" p14:dur="2000" advTm="90211"/>
    </mc:Choice>
    <mc:Fallback xmlns="">
      <p:transition spd="slow" advTm="90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9" grpId="0" animBg="1"/>
      <p:bldP spid="35" grpId="0" animBg="1"/>
      <p:bldP spid="4" grpId="0" animBg="1"/>
      <p:bldP spid="20" grpId="0" animBg="1"/>
      <p:bldP spid="22" grpId="0" animBg="1"/>
      <p:bldP spid="32" grpId="0" animBg="1"/>
      <p:bldP spid="33" grpId="0" animBg="1"/>
      <p:bldP spid="3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54BD18-3B73-B9F8-DB1E-02C29235F2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7865" y="1602898"/>
            <a:ext cx="1326552" cy="4381642"/>
          </a:xfrm>
          <a:prstGeom prst="rect">
            <a:avLst/>
          </a:prstGeom>
        </p:spPr>
      </p:pic>
      <p:sp>
        <p:nvSpPr>
          <p:cNvPr id="2" name="Title 1"/>
          <p:cNvSpPr>
            <a:spLocks noGrp="1"/>
          </p:cNvSpPr>
          <p:nvPr>
            <p:ph type="title"/>
          </p:nvPr>
        </p:nvSpPr>
        <p:spPr>
          <a:xfrm>
            <a:off x="26764" y="457577"/>
            <a:ext cx="10552632" cy="826574"/>
          </a:xfrm>
        </p:spPr>
        <p:txBody>
          <a:bodyPr>
            <a:normAutofit fontScale="90000"/>
          </a:bodyPr>
          <a:lstStyle/>
          <a:p>
            <a:r>
              <a:rPr lang="en-US" dirty="0"/>
              <a:t>Challenge #1: How to detect </a:t>
            </a:r>
            <a:r>
              <a:rPr lang="en-US" dirty="0" err="1"/>
              <a:t>biosignal</a:t>
            </a:r>
            <a:r>
              <a:rPr lang="en-US" dirty="0"/>
              <a:t> </a:t>
            </a:r>
            <a:r>
              <a:rPr lang="en-US" dirty="0" err="1"/>
              <a:t>PoIs</a:t>
            </a:r>
            <a:r>
              <a:rPr lang="en-US" dirty="0"/>
              <a:t> efficiently on wearables? (2/2)</a:t>
            </a:r>
          </a:p>
        </p:txBody>
      </p:sp>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326507" y="1736260"/>
            <a:ext cx="5980841" cy="2765114"/>
          </a:xfrm>
        </p:spPr>
        <p:txBody>
          <a:bodyPr>
            <a:normAutofit/>
          </a:bodyPr>
          <a:lstStyle/>
          <a:p>
            <a:r>
              <a:rPr lang="en-US" b="1" dirty="0"/>
              <a:t> Tiny Pattern Recognition models (</a:t>
            </a:r>
            <a:r>
              <a:rPr lang="en-US" b="1" dirty="0" err="1"/>
              <a:t>TinyPRs</a:t>
            </a:r>
            <a:r>
              <a:rPr lang="en-US" b="1" dirty="0"/>
              <a:t>)</a:t>
            </a:r>
          </a:p>
          <a:p>
            <a:pPr lvl="1"/>
            <a:r>
              <a:rPr lang="en-US" b="1" dirty="0">
                <a:solidFill>
                  <a:srgbClr val="FF0000"/>
                </a:solidFill>
              </a:rPr>
              <a:t>Each </a:t>
            </a:r>
            <a:r>
              <a:rPr lang="en-US" b="1" dirty="0" err="1">
                <a:solidFill>
                  <a:srgbClr val="FF0000"/>
                </a:solidFill>
              </a:rPr>
              <a:t>TinyPR</a:t>
            </a:r>
            <a:r>
              <a:rPr lang="en-US" b="1" dirty="0">
                <a:solidFill>
                  <a:srgbClr val="FF0000"/>
                </a:solidFill>
              </a:rPr>
              <a:t> detects one pattern.</a:t>
            </a:r>
            <a:endParaRPr lang="en-US" dirty="0"/>
          </a:p>
          <a:p>
            <a:pPr lvl="1"/>
            <a:r>
              <a:rPr lang="en-US" b="1" dirty="0">
                <a:solidFill>
                  <a:srgbClr val="002D86"/>
                </a:solidFill>
              </a:rPr>
              <a:t>Fine-tuned feature extraction </a:t>
            </a:r>
            <a:r>
              <a:rPr lang="en-US" dirty="0"/>
              <a:t>(MFCC).</a:t>
            </a:r>
          </a:p>
          <a:p>
            <a:pPr lvl="1"/>
            <a:r>
              <a:rPr lang="en-US" b="1" dirty="0">
                <a:solidFill>
                  <a:schemeClr val="accent6">
                    <a:lumMod val="50000"/>
                  </a:schemeClr>
                </a:solidFill>
              </a:rPr>
              <a:t>Flexible Depth-wise and Point-wise Convolution </a:t>
            </a:r>
            <a:r>
              <a:rPr lang="en-US" dirty="0"/>
              <a:t>layers.</a:t>
            </a:r>
          </a:p>
          <a:p>
            <a:pPr lvl="1"/>
            <a:r>
              <a:rPr lang="en-US" b="1" dirty="0">
                <a:solidFill>
                  <a:schemeClr val="accent2"/>
                </a:solidFill>
              </a:rPr>
              <a:t>Accelerated by SIMD and DSP</a:t>
            </a:r>
            <a:r>
              <a:rPr lang="en-US" dirty="0"/>
              <a:t>.</a:t>
            </a:r>
          </a:p>
          <a:p>
            <a:pPr lvl="1"/>
            <a:endParaRPr lang="en-US" dirty="0"/>
          </a:p>
        </p:txBody>
      </p:sp>
      <p:sp>
        <p:nvSpPr>
          <p:cNvPr id="39" name="Rounded Rectangle 41">
            <a:extLst>
              <a:ext uri="{FF2B5EF4-FFF2-40B4-BE49-F238E27FC236}">
                <a16:creationId xmlns:a16="http://schemas.microsoft.com/office/drawing/2014/main" id="{3B4BEC0D-1351-4E2B-97FE-C1C4D3F6903A}"/>
              </a:ext>
            </a:extLst>
          </p:cNvPr>
          <p:cNvSpPr/>
          <p:nvPr/>
        </p:nvSpPr>
        <p:spPr>
          <a:xfrm>
            <a:off x="576419" y="4902492"/>
            <a:ext cx="4830136" cy="766994"/>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How can we push the data transmission reduction further?</a:t>
            </a:r>
          </a:p>
        </p:txBody>
      </p:sp>
      <p:sp>
        <p:nvSpPr>
          <p:cNvPr id="35" name="Arrow: Down 34">
            <a:extLst>
              <a:ext uri="{FF2B5EF4-FFF2-40B4-BE49-F238E27FC236}">
                <a16:creationId xmlns:a16="http://schemas.microsoft.com/office/drawing/2014/main" id="{BE86C51C-DA02-4A0C-BE97-4BFB182DF735}"/>
              </a:ext>
            </a:extLst>
          </p:cNvPr>
          <p:cNvSpPr/>
          <p:nvPr/>
        </p:nvSpPr>
        <p:spPr>
          <a:xfrm>
            <a:off x="2699657" y="4306017"/>
            <a:ext cx="352934" cy="331835"/>
          </a:xfrm>
          <a:prstGeom prst="downArrow">
            <a:avLst/>
          </a:prstGeom>
          <a:solidFill>
            <a:srgbClr val="C00000"/>
          </a:solidFill>
          <a:ln w="19050">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 name="Picture 2" descr="Seizures &amp; You: Take Charge of the Storm Jr. (Grades K-5) - YouTube">
            <a:extLst>
              <a:ext uri="{FF2B5EF4-FFF2-40B4-BE49-F238E27FC236}">
                <a16:creationId xmlns:a16="http://schemas.microsoft.com/office/drawing/2014/main" id="{AB423D9F-620D-F5C4-CCDC-25AB8458E8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298" t="22473" r="21123" b="7116"/>
          <a:stretch/>
        </p:blipFill>
        <p:spPr bwMode="auto">
          <a:xfrm>
            <a:off x="6975433" y="1644223"/>
            <a:ext cx="2049908" cy="1362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hart, line chart&#10;&#10;Description automatically generated">
            <a:extLst>
              <a:ext uri="{FF2B5EF4-FFF2-40B4-BE49-F238E27FC236}">
                <a16:creationId xmlns:a16="http://schemas.microsoft.com/office/drawing/2014/main" id="{BF6EE893-1538-09A3-0310-2C4265E9739F}"/>
              </a:ext>
            </a:extLst>
          </p:cNvPr>
          <p:cNvPicPr>
            <a:picLocks noChangeAspect="1"/>
          </p:cNvPicPr>
          <p:nvPr/>
        </p:nvPicPr>
        <p:blipFill rotWithShape="1">
          <a:blip r:embed="rId7">
            <a:extLst>
              <a:ext uri="{28A0092B-C50C-407E-A947-70E740481C1C}">
                <a14:useLocalDpi xmlns:a14="http://schemas.microsoft.com/office/drawing/2010/main" val="0"/>
              </a:ext>
            </a:extLst>
          </a:blip>
          <a:srcRect b="3264"/>
          <a:stretch/>
        </p:blipFill>
        <p:spPr>
          <a:xfrm>
            <a:off x="6975431" y="3502573"/>
            <a:ext cx="2049908" cy="1081176"/>
          </a:xfrm>
          <a:prstGeom prst="rect">
            <a:avLst/>
          </a:prstGeom>
        </p:spPr>
      </p:pic>
      <p:sp>
        <p:nvSpPr>
          <p:cNvPr id="20" name="Arrow: Down 5">
            <a:extLst>
              <a:ext uri="{FF2B5EF4-FFF2-40B4-BE49-F238E27FC236}">
                <a16:creationId xmlns:a16="http://schemas.microsoft.com/office/drawing/2014/main" id="{BC4AF395-22B4-B519-6E86-BF98D429CB4C}"/>
              </a:ext>
            </a:extLst>
          </p:cNvPr>
          <p:cNvSpPr/>
          <p:nvPr/>
        </p:nvSpPr>
        <p:spPr>
          <a:xfrm rot="16200000">
            <a:off x="9309761" y="3508481"/>
            <a:ext cx="262101" cy="308375"/>
          </a:xfrm>
          <a:prstGeom prst="downArrow">
            <a:avLst>
              <a:gd name="adj1" fmla="val 50000"/>
              <a:gd name="adj2" fmla="val 62956"/>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Arrow: Down 5">
            <a:extLst>
              <a:ext uri="{FF2B5EF4-FFF2-40B4-BE49-F238E27FC236}">
                <a16:creationId xmlns:a16="http://schemas.microsoft.com/office/drawing/2014/main" id="{2B19AD25-2C49-4DE4-4349-41C3B69319FE}"/>
              </a:ext>
            </a:extLst>
          </p:cNvPr>
          <p:cNvSpPr/>
          <p:nvPr/>
        </p:nvSpPr>
        <p:spPr>
          <a:xfrm>
            <a:off x="7869334" y="4721012"/>
            <a:ext cx="262101" cy="308375"/>
          </a:xfrm>
          <a:prstGeom prst="downArrow">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descr="Background pattern&#10;&#10;Description automatically generated">
            <a:extLst>
              <a:ext uri="{FF2B5EF4-FFF2-40B4-BE49-F238E27FC236}">
                <a16:creationId xmlns:a16="http://schemas.microsoft.com/office/drawing/2014/main" id="{36EC1FFF-B0B7-C60B-5B6D-E6F9688F36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9310" y="5101578"/>
            <a:ext cx="1962150" cy="924286"/>
          </a:xfrm>
          <a:prstGeom prst="rect">
            <a:avLst/>
          </a:prstGeom>
        </p:spPr>
      </p:pic>
      <p:sp>
        <p:nvSpPr>
          <p:cNvPr id="10" name="Arrow: Down 5">
            <a:extLst>
              <a:ext uri="{FF2B5EF4-FFF2-40B4-BE49-F238E27FC236}">
                <a16:creationId xmlns:a16="http://schemas.microsoft.com/office/drawing/2014/main" id="{EE93883D-4098-0941-AE9F-94A56320CA8A}"/>
              </a:ext>
            </a:extLst>
          </p:cNvPr>
          <p:cNvSpPr/>
          <p:nvPr/>
        </p:nvSpPr>
        <p:spPr>
          <a:xfrm>
            <a:off x="7869335" y="3038202"/>
            <a:ext cx="262101" cy="308375"/>
          </a:xfrm>
          <a:prstGeom prst="downArrow">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ight Brace 10">
            <a:extLst>
              <a:ext uri="{FF2B5EF4-FFF2-40B4-BE49-F238E27FC236}">
                <a16:creationId xmlns:a16="http://schemas.microsoft.com/office/drawing/2014/main" id="{37829801-4DD6-1D64-C404-876FA352E83D}"/>
              </a:ext>
            </a:extLst>
          </p:cNvPr>
          <p:cNvSpPr/>
          <p:nvPr/>
        </p:nvSpPr>
        <p:spPr>
          <a:xfrm>
            <a:off x="11010735" y="1913600"/>
            <a:ext cx="270693" cy="3788134"/>
          </a:xfrm>
          <a:prstGeom prst="rightBrace">
            <a:avLst>
              <a:gd name="adj1" fmla="val 8333"/>
              <a:gd name="adj2" fmla="val 4748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Content Placeholder 4">
            <a:extLst>
              <a:ext uri="{FF2B5EF4-FFF2-40B4-BE49-F238E27FC236}">
                <a16:creationId xmlns:a16="http://schemas.microsoft.com/office/drawing/2014/main" id="{478A5537-87FE-6EF3-F494-DD20A65942A4}"/>
              </a:ext>
            </a:extLst>
          </p:cNvPr>
          <p:cNvSpPr txBox="1">
            <a:spLocks/>
          </p:cNvSpPr>
          <p:nvPr/>
        </p:nvSpPr>
        <p:spPr>
          <a:xfrm rot="5400000">
            <a:off x="10400587" y="3742235"/>
            <a:ext cx="2126668" cy="3649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Controllable</a:t>
            </a:r>
            <a:endParaRPr lang="en-US" dirty="0">
              <a:solidFill>
                <a:srgbClr val="C00000"/>
              </a:solidFill>
            </a:endParaRPr>
          </a:p>
        </p:txBody>
      </p:sp>
      <p:sp>
        <p:nvSpPr>
          <p:cNvPr id="14" name="Content Placeholder 4">
            <a:extLst>
              <a:ext uri="{FF2B5EF4-FFF2-40B4-BE49-F238E27FC236}">
                <a16:creationId xmlns:a16="http://schemas.microsoft.com/office/drawing/2014/main" id="{566E4A45-683B-031D-6133-372AC348B742}"/>
              </a:ext>
            </a:extLst>
          </p:cNvPr>
          <p:cNvSpPr txBox="1">
            <a:spLocks/>
          </p:cNvSpPr>
          <p:nvPr/>
        </p:nvSpPr>
        <p:spPr>
          <a:xfrm>
            <a:off x="9409906" y="6115096"/>
            <a:ext cx="2282377" cy="45255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2D86"/>
                </a:solidFill>
              </a:rPr>
              <a:t>Pattern probability</a:t>
            </a:r>
            <a:endParaRPr lang="en-US" dirty="0">
              <a:solidFill>
                <a:srgbClr val="002D86"/>
              </a:solidFill>
            </a:endParaRPr>
          </a:p>
        </p:txBody>
      </p:sp>
      <p:pic>
        <p:nvPicPr>
          <p:cNvPr id="4" name="Picture 3" descr="Diagram&#10;&#10;Description automatically generated with medium confidence">
            <a:extLst>
              <a:ext uri="{FF2B5EF4-FFF2-40B4-BE49-F238E27FC236}">
                <a16:creationId xmlns:a16="http://schemas.microsoft.com/office/drawing/2014/main" id="{30BC7E2B-9044-3C89-FE03-6057D8761C0C}"/>
              </a:ext>
            </a:extLst>
          </p:cNvPr>
          <p:cNvPicPr>
            <a:picLocks noChangeAspect="1"/>
          </p:cNvPicPr>
          <p:nvPr/>
        </p:nvPicPr>
        <p:blipFill rotWithShape="1">
          <a:blip r:embed="rId9">
            <a:extLst>
              <a:ext uri="{28A0092B-C50C-407E-A947-70E740481C1C}">
                <a14:useLocalDpi xmlns:a14="http://schemas.microsoft.com/office/drawing/2010/main" val="0"/>
              </a:ext>
            </a:extLst>
          </a:blip>
          <a:srcRect l="45293" t="18519" r="25934" b="49702"/>
          <a:stretch/>
        </p:blipFill>
        <p:spPr>
          <a:xfrm>
            <a:off x="10141209" y="457577"/>
            <a:ext cx="1663292" cy="813462"/>
          </a:xfrm>
          <a:prstGeom prst="rect">
            <a:avLst/>
          </a:prstGeom>
        </p:spPr>
      </p:pic>
    </p:spTree>
    <p:custDataLst>
      <p:tags r:id="rId1"/>
    </p:custDataLst>
    <p:extLst>
      <p:ext uri="{BB962C8B-B14F-4D97-AF65-F5344CB8AC3E}">
        <p14:creationId xmlns:p14="http://schemas.microsoft.com/office/powerpoint/2010/main" val="3151769871"/>
      </p:ext>
    </p:extLst>
  </p:cSld>
  <p:clrMapOvr>
    <a:masterClrMapping/>
  </p:clrMapOvr>
  <mc:AlternateContent xmlns:mc="http://schemas.openxmlformats.org/markup-compatibility/2006" xmlns:p14="http://schemas.microsoft.com/office/powerpoint/2010/main">
    <mc:Choice Requires="p14">
      <p:transition spd="slow" p14:dur="2000" advTm="90211"/>
    </mc:Choice>
    <mc:Fallback xmlns="">
      <p:transition spd="slow" advTm="90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9" grpId="0" animBg="1"/>
      <p:bldP spid="35" grpId="0" animBg="1"/>
      <p:bldP spid="20" grpId="0" animBg="1"/>
      <p:bldP spid="32" grpId="0" animBg="1"/>
      <p:bldP spid="10" grpId="0" animBg="1"/>
      <p:bldP spid="11" grpId="0" animBg="1"/>
      <p:bldP spid="12"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89595"/>
            <a:ext cx="10079666" cy="1213236"/>
          </a:xfrm>
        </p:spPr>
        <p:txBody>
          <a:bodyPr>
            <a:normAutofit/>
          </a:bodyPr>
          <a:lstStyle/>
          <a:p>
            <a:r>
              <a:rPr lang="en-US" dirty="0"/>
              <a:t>Challenge #2:How to compress the detected </a:t>
            </a:r>
            <a:r>
              <a:rPr lang="en-US" dirty="0" err="1"/>
              <a:t>PoIs</a:t>
            </a:r>
            <a:r>
              <a:rPr lang="en-US" dirty="0"/>
              <a:t>? (1/2)</a:t>
            </a:r>
          </a:p>
        </p:txBody>
      </p:sp>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395638" y="1627833"/>
            <a:ext cx="6143386" cy="2731516"/>
          </a:xfrm>
        </p:spPr>
        <p:txBody>
          <a:bodyPr>
            <a:normAutofit/>
          </a:bodyPr>
          <a:lstStyle/>
          <a:p>
            <a:r>
              <a:rPr lang="en-US" b="1" dirty="0"/>
              <a:t> </a:t>
            </a:r>
            <a:r>
              <a:rPr lang="en-US" b="1" dirty="0" err="1"/>
              <a:t>Biosignals</a:t>
            </a:r>
            <a:r>
              <a:rPr lang="en-US" b="1" dirty="0"/>
              <a:t> are potentially sparse in time-frequency domains (wavelets, Gabor, etc.), but…</a:t>
            </a:r>
          </a:p>
          <a:p>
            <a:pPr lvl="1"/>
            <a:r>
              <a:rPr lang="en-US" b="1" dirty="0">
                <a:solidFill>
                  <a:srgbClr val="C00000"/>
                </a:solidFill>
              </a:rPr>
              <a:t>Large variations </a:t>
            </a:r>
            <a:r>
              <a:rPr lang="en-US" dirty="0"/>
              <a:t>among channels and trails. -&gt; </a:t>
            </a:r>
            <a:r>
              <a:rPr lang="en-US" b="1" dirty="0">
                <a:solidFill>
                  <a:srgbClr val="C00000"/>
                </a:solidFill>
              </a:rPr>
              <a:t>sub-optimal compression!</a:t>
            </a:r>
          </a:p>
          <a:p>
            <a:pPr lvl="1"/>
            <a:r>
              <a:rPr lang="en-US" b="1" dirty="0">
                <a:solidFill>
                  <a:srgbClr val="002D86"/>
                </a:solidFill>
              </a:rPr>
              <a:t>A universal optimal sparse domain might not exist.</a:t>
            </a:r>
            <a:endParaRPr lang="en-US" b="1" dirty="0">
              <a:solidFill>
                <a:srgbClr val="C00000"/>
              </a:solidFill>
            </a:endParaRPr>
          </a:p>
          <a:p>
            <a:pPr lvl="1"/>
            <a:endParaRPr lang="en-US" b="1" dirty="0">
              <a:solidFill>
                <a:srgbClr val="C00000"/>
              </a:solidFill>
            </a:endParaRPr>
          </a:p>
          <a:p>
            <a:pPr lvl="1"/>
            <a:endParaRPr lang="en-US" b="1" dirty="0">
              <a:solidFill>
                <a:srgbClr val="C00000"/>
              </a:solidFill>
            </a:endParaRPr>
          </a:p>
        </p:txBody>
      </p:sp>
      <p:sp>
        <p:nvSpPr>
          <p:cNvPr id="26" name="Rounded Rectangle 41">
            <a:extLst>
              <a:ext uri="{FF2B5EF4-FFF2-40B4-BE49-F238E27FC236}">
                <a16:creationId xmlns:a16="http://schemas.microsoft.com/office/drawing/2014/main" id="{C289FE89-4F3B-496D-B20B-DF85C1795830}"/>
              </a:ext>
            </a:extLst>
          </p:cNvPr>
          <p:cNvSpPr/>
          <p:nvPr/>
        </p:nvSpPr>
        <p:spPr>
          <a:xfrm>
            <a:off x="7091204" y="2670987"/>
            <a:ext cx="4705158" cy="645208"/>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Optimal domains for </a:t>
            </a:r>
          </a:p>
          <a:p>
            <a:pPr algn="ctr"/>
            <a:r>
              <a:rPr lang="en-US" sz="2000" b="1" u="sng" dirty="0"/>
              <a:t>individual </a:t>
            </a:r>
            <a:r>
              <a:rPr lang="en-US" sz="2000" b="1" u="sng" dirty="0" err="1"/>
              <a:t>biosignal</a:t>
            </a:r>
            <a:r>
              <a:rPr lang="en-US" sz="2000" b="1" u="sng" dirty="0"/>
              <a:t> patterns</a:t>
            </a:r>
            <a:r>
              <a:rPr lang="en-US" sz="2000" b="1" dirty="0"/>
              <a:t>!</a:t>
            </a:r>
          </a:p>
        </p:txBody>
      </p:sp>
      <p:pic>
        <p:nvPicPr>
          <p:cNvPr id="6" name="Picture 5" descr="A screenshot of a computer&#10;&#10;Description automatically generated with medium confidence">
            <a:extLst>
              <a:ext uri="{FF2B5EF4-FFF2-40B4-BE49-F238E27FC236}">
                <a16:creationId xmlns:a16="http://schemas.microsoft.com/office/drawing/2014/main" id="{1FE60A61-0DD2-0490-914A-4A693C37D8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 y="4485450"/>
            <a:ext cx="12185604" cy="2029382"/>
          </a:xfrm>
          <a:prstGeom prst="rect">
            <a:avLst/>
          </a:prstGeom>
        </p:spPr>
      </p:pic>
      <p:sp>
        <p:nvSpPr>
          <p:cNvPr id="7" name="Arrow: Down 34">
            <a:extLst>
              <a:ext uri="{FF2B5EF4-FFF2-40B4-BE49-F238E27FC236}">
                <a16:creationId xmlns:a16="http://schemas.microsoft.com/office/drawing/2014/main" id="{7CE2F6F0-D779-9259-5D40-755F893318FF}"/>
              </a:ext>
            </a:extLst>
          </p:cNvPr>
          <p:cNvSpPr/>
          <p:nvPr/>
        </p:nvSpPr>
        <p:spPr>
          <a:xfrm rot="16200000">
            <a:off x="6528475" y="2827674"/>
            <a:ext cx="352934" cy="331835"/>
          </a:xfrm>
          <a:prstGeom prst="downArrow">
            <a:avLst/>
          </a:prstGeom>
          <a:solidFill>
            <a:srgbClr val="C00000"/>
          </a:solidFill>
          <a:ln w="19050">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8" name="Picture 2" descr="Compressive Sensing Resources are Back! |">
            <a:extLst>
              <a:ext uri="{FF2B5EF4-FFF2-40B4-BE49-F238E27FC236}">
                <a16:creationId xmlns:a16="http://schemas.microsoft.com/office/drawing/2014/main" id="{5CBD4270-6657-5E4A-05D1-48232F92C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787" y="99468"/>
            <a:ext cx="1576128" cy="119551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Down 34">
            <a:extLst>
              <a:ext uri="{FF2B5EF4-FFF2-40B4-BE49-F238E27FC236}">
                <a16:creationId xmlns:a16="http://schemas.microsoft.com/office/drawing/2014/main" id="{1D7E5209-A6AC-83F1-6711-938E290DBD3F}"/>
              </a:ext>
            </a:extLst>
          </p:cNvPr>
          <p:cNvSpPr/>
          <p:nvPr/>
        </p:nvSpPr>
        <p:spPr>
          <a:xfrm>
            <a:off x="9267316" y="3495919"/>
            <a:ext cx="352934" cy="331835"/>
          </a:xfrm>
          <a:prstGeom prst="downArrow">
            <a:avLst/>
          </a:prstGeom>
          <a:solidFill>
            <a:srgbClr val="C00000"/>
          </a:solidFill>
          <a:ln w="19050">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Content Placeholder 4">
            <a:extLst>
              <a:ext uri="{FF2B5EF4-FFF2-40B4-BE49-F238E27FC236}">
                <a16:creationId xmlns:a16="http://schemas.microsoft.com/office/drawing/2014/main" id="{4ACC671E-CF6F-16FE-A812-A94B4C689B17}"/>
              </a:ext>
            </a:extLst>
          </p:cNvPr>
          <p:cNvSpPr txBox="1">
            <a:spLocks/>
          </p:cNvSpPr>
          <p:nvPr/>
        </p:nvSpPr>
        <p:spPr>
          <a:xfrm>
            <a:off x="7199282" y="3952159"/>
            <a:ext cx="4626633" cy="510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b="1" dirty="0">
                <a:solidFill>
                  <a:srgbClr val="C00000"/>
                </a:solidFill>
              </a:rPr>
              <a:t>Optimal Wavelet Search Algorithm</a:t>
            </a:r>
          </a:p>
        </p:txBody>
      </p:sp>
    </p:spTree>
    <p:custDataLst>
      <p:tags r:id="rId1"/>
    </p:custDataLst>
    <p:extLst>
      <p:ext uri="{BB962C8B-B14F-4D97-AF65-F5344CB8AC3E}">
        <p14:creationId xmlns:p14="http://schemas.microsoft.com/office/powerpoint/2010/main" val="739462412"/>
      </p:ext>
    </p:extLst>
  </p:cSld>
  <p:clrMapOvr>
    <a:masterClrMapping/>
  </p:clrMapOvr>
  <mc:AlternateContent xmlns:mc="http://schemas.openxmlformats.org/markup-compatibility/2006" xmlns:p14="http://schemas.microsoft.com/office/powerpoint/2010/main">
    <mc:Choice Requires="p14">
      <p:transition spd="slow" p14:dur="2000" advTm="62676"/>
    </mc:Choice>
    <mc:Fallback xmlns="">
      <p:transition spd="slow" advTm="62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6" grpId="0" animBg="1"/>
      <p:bldP spid="7" grpId="0" animBg="1"/>
      <p:bldP spid="3" grpId="0" animBg="1"/>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B3CC3BD-3D61-5051-94D6-7C88A6BF0141}"/>
              </a:ext>
            </a:extLst>
          </p:cNvPr>
          <p:cNvPicPr>
            <a:picLocks noChangeAspect="1"/>
          </p:cNvPicPr>
          <p:nvPr/>
        </p:nvPicPr>
        <p:blipFill rotWithShape="1">
          <a:blip r:embed="rId4">
            <a:extLst>
              <a:ext uri="{28A0092B-C50C-407E-A947-70E740481C1C}">
                <a14:useLocalDpi xmlns:a14="http://schemas.microsoft.com/office/drawing/2010/main" val="0"/>
              </a:ext>
            </a:extLst>
          </a:blip>
          <a:srcRect t="7448"/>
          <a:stretch/>
        </p:blipFill>
        <p:spPr>
          <a:xfrm>
            <a:off x="90669" y="1790610"/>
            <a:ext cx="12010662" cy="2179792"/>
          </a:xfrm>
          <a:prstGeom prst="rect">
            <a:avLst/>
          </a:prstGeom>
        </p:spPr>
      </p:pic>
      <p:sp>
        <p:nvSpPr>
          <p:cNvPr id="2" name="Title 1"/>
          <p:cNvSpPr>
            <a:spLocks noGrp="1"/>
          </p:cNvSpPr>
          <p:nvPr>
            <p:ph type="title"/>
          </p:nvPr>
        </p:nvSpPr>
        <p:spPr>
          <a:xfrm>
            <a:off x="-1" y="189595"/>
            <a:ext cx="10154093" cy="1213236"/>
          </a:xfrm>
        </p:spPr>
        <p:txBody>
          <a:bodyPr>
            <a:normAutofit/>
          </a:bodyPr>
          <a:lstStyle/>
          <a:p>
            <a:r>
              <a:rPr lang="en-US" dirty="0"/>
              <a:t>Challenge #2:How to compress the detected </a:t>
            </a:r>
            <a:r>
              <a:rPr lang="en-US" dirty="0" err="1"/>
              <a:t>PoIs</a:t>
            </a:r>
            <a:r>
              <a:rPr lang="en-US" dirty="0"/>
              <a:t>? (2/2)</a:t>
            </a:r>
          </a:p>
        </p:txBody>
      </p:sp>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90669" y="1520564"/>
            <a:ext cx="6143386" cy="446581"/>
          </a:xfrm>
        </p:spPr>
        <p:txBody>
          <a:bodyPr>
            <a:normAutofit/>
          </a:bodyPr>
          <a:lstStyle/>
          <a:p>
            <a:r>
              <a:rPr lang="en-US" b="1" dirty="0"/>
              <a:t> Pattern-driven Compressive Sensing (CS)</a:t>
            </a:r>
          </a:p>
          <a:p>
            <a:pPr marL="914400" lvl="2" indent="0">
              <a:buNone/>
            </a:pPr>
            <a:endParaRPr lang="en-US" dirty="0"/>
          </a:p>
        </p:txBody>
      </p:sp>
      <p:sp>
        <p:nvSpPr>
          <p:cNvPr id="26" name="Rounded Rectangle 41">
            <a:extLst>
              <a:ext uri="{FF2B5EF4-FFF2-40B4-BE49-F238E27FC236}">
                <a16:creationId xmlns:a16="http://schemas.microsoft.com/office/drawing/2014/main" id="{C289FE89-4F3B-496D-B20B-DF85C1795830}"/>
              </a:ext>
            </a:extLst>
          </p:cNvPr>
          <p:cNvSpPr/>
          <p:nvPr/>
        </p:nvSpPr>
        <p:spPr>
          <a:xfrm>
            <a:off x="7478688" y="4756913"/>
            <a:ext cx="4347227" cy="645208"/>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Processing efficiency?</a:t>
            </a:r>
          </a:p>
        </p:txBody>
      </p:sp>
      <p:sp>
        <p:nvSpPr>
          <p:cNvPr id="7" name="Arrow: Down 34">
            <a:extLst>
              <a:ext uri="{FF2B5EF4-FFF2-40B4-BE49-F238E27FC236}">
                <a16:creationId xmlns:a16="http://schemas.microsoft.com/office/drawing/2014/main" id="{7CE2F6F0-D779-9259-5D40-755F893318FF}"/>
              </a:ext>
            </a:extLst>
          </p:cNvPr>
          <p:cNvSpPr/>
          <p:nvPr/>
        </p:nvSpPr>
        <p:spPr>
          <a:xfrm rot="16200000">
            <a:off x="6651695" y="4913600"/>
            <a:ext cx="352934" cy="331835"/>
          </a:xfrm>
          <a:prstGeom prst="downArrow">
            <a:avLst/>
          </a:prstGeom>
          <a:solidFill>
            <a:srgbClr val="C00000"/>
          </a:solidFill>
          <a:ln w="19050">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170" name="Picture 2" descr="Compressive Sensing Resources are Back! |">
            <a:extLst>
              <a:ext uri="{FF2B5EF4-FFF2-40B4-BE49-F238E27FC236}">
                <a16:creationId xmlns:a16="http://schemas.microsoft.com/office/drawing/2014/main" id="{6A79FCD2-F5A5-2F80-C6B7-0DC9CEDCD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787" y="99468"/>
            <a:ext cx="1576128" cy="11955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4">
            <a:extLst>
              <a:ext uri="{FF2B5EF4-FFF2-40B4-BE49-F238E27FC236}">
                <a16:creationId xmlns:a16="http://schemas.microsoft.com/office/drawing/2014/main" id="{F156EB3D-D456-5E3C-F13E-A1E8AF88C225}"/>
              </a:ext>
            </a:extLst>
          </p:cNvPr>
          <p:cNvSpPr txBox="1">
            <a:spLocks/>
          </p:cNvSpPr>
          <p:nvPr/>
        </p:nvSpPr>
        <p:spPr>
          <a:xfrm>
            <a:off x="174660" y="5255985"/>
            <a:ext cx="6143386" cy="1297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b="1" dirty="0"/>
              <a:t>Mobile device:</a:t>
            </a:r>
          </a:p>
          <a:p>
            <a:pPr lvl="2"/>
            <a:r>
              <a:rPr lang="en-US" dirty="0" err="1"/>
              <a:t>Biosignal</a:t>
            </a:r>
            <a:r>
              <a:rPr lang="en-US" dirty="0"/>
              <a:t> reconstruction based on </a:t>
            </a:r>
            <a:r>
              <a:rPr lang="en-GB" b="1" dirty="0">
                <a:solidFill>
                  <a:srgbClr val="002D86"/>
                </a:solidFill>
              </a:rPr>
              <a:t>Block Sparse Bayesian Learning.</a:t>
            </a:r>
          </a:p>
          <a:p>
            <a:pPr lvl="2"/>
            <a:r>
              <a:rPr lang="en-GB" b="1" dirty="0">
                <a:solidFill>
                  <a:srgbClr val="002D86"/>
                </a:solidFill>
              </a:rPr>
              <a:t>Dynamic wavelet domains selection </a:t>
            </a:r>
            <a:r>
              <a:rPr lang="en-GB" dirty="0"/>
              <a:t>on the fly.</a:t>
            </a:r>
          </a:p>
          <a:p>
            <a:pPr lvl="2"/>
            <a:endParaRPr lang="en-US" dirty="0"/>
          </a:p>
        </p:txBody>
      </p:sp>
      <p:sp>
        <p:nvSpPr>
          <p:cNvPr id="4" name="Rectangle 3">
            <a:extLst>
              <a:ext uri="{FF2B5EF4-FFF2-40B4-BE49-F238E27FC236}">
                <a16:creationId xmlns:a16="http://schemas.microsoft.com/office/drawing/2014/main" id="{CB5B365F-8E96-E9AB-3391-DCCB756E73EF}"/>
              </a:ext>
            </a:extLst>
          </p:cNvPr>
          <p:cNvSpPr/>
          <p:nvPr/>
        </p:nvSpPr>
        <p:spPr>
          <a:xfrm>
            <a:off x="174660" y="1898457"/>
            <a:ext cx="4796210" cy="2071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2616929-547B-ECE4-9397-644EDA5F51E3}"/>
              </a:ext>
            </a:extLst>
          </p:cNvPr>
          <p:cNvSpPr/>
          <p:nvPr/>
        </p:nvSpPr>
        <p:spPr>
          <a:xfrm>
            <a:off x="5172490" y="1898458"/>
            <a:ext cx="6928841" cy="20719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a:extLst>
              <a:ext uri="{FF2B5EF4-FFF2-40B4-BE49-F238E27FC236}">
                <a16:creationId xmlns:a16="http://schemas.microsoft.com/office/drawing/2014/main" id="{24AA586F-6B83-0F2D-DE9A-F87524387B13}"/>
              </a:ext>
            </a:extLst>
          </p:cNvPr>
          <p:cNvSpPr txBox="1">
            <a:spLocks/>
          </p:cNvSpPr>
          <p:nvPr/>
        </p:nvSpPr>
        <p:spPr>
          <a:xfrm>
            <a:off x="174660" y="4044120"/>
            <a:ext cx="6143386" cy="1885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b="1" dirty="0"/>
              <a:t>Wearable device: </a:t>
            </a:r>
          </a:p>
          <a:p>
            <a:pPr lvl="2"/>
            <a:r>
              <a:rPr lang="en-US" b="1" dirty="0">
                <a:solidFill>
                  <a:srgbClr val="C00000"/>
                </a:solidFill>
              </a:rPr>
              <a:t>Pattern probability </a:t>
            </a:r>
            <a:r>
              <a:rPr lang="en-US" dirty="0"/>
              <a:t>from </a:t>
            </a:r>
            <a:r>
              <a:rPr lang="en-US" dirty="0" err="1"/>
              <a:t>TinyPRs</a:t>
            </a:r>
            <a:r>
              <a:rPr lang="en-US" dirty="0"/>
              <a:t>.</a:t>
            </a:r>
          </a:p>
          <a:p>
            <a:pPr lvl="2"/>
            <a:r>
              <a:rPr lang="en-US" b="1" dirty="0">
                <a:solidFill>
                  <a:srgbClr val="C00000"/>
                </a:solidFill>
              </a:rPr>
              <a:t>Dynamic Random Binary Matrices </a:t>
            </a:r>
            <a:r>
              <a:rPr lang="en-US" dirty="0"/>
              <a:t>compressing based on the detected patterns.</a:t>
            </a:r>
          </a:p>
          <a:p>
            <a:pPr lvl="2"/>
            <a:endParaRPr lang="en-US" dirty="0"/>
          </a:p>
        </p:txBody>
      </p:sp>
    </p:spTree>
    <p:custDataLst>
      <p:tags r:id="rId1"/>
    </p:custDataLst>
    <p:extLst>
      <p:ext uri="{BB962C8B-B14F-4D97-AF65-F5344CB8AC3E}">
        <p14:creationId xmlns:p14="http://schemas.microsoft.com/office/powerpoint/2010/main" val="2937049727"/>
      </p:ext>
    </p:extLst>
  </p:cSld>
  <p:clrMapOvr>
    <a:masterClrMapping/>
  </p:clrMapOvr>
  <mc:AlternateContent xmlns:mc="http://schemas.openxmlformats.org/markup-compatibility/2006" xmlns:p14="http://schemas.microsoft.com/office/powerpoint/2010/main">
    <mc:Choice Requires="p14">
      <p:transition spd="slow" p14:dur="2000" advTm="62676"/>
    </mc:Choice>
    <mc:Fallback xmlns="">
      <p:transition spd="slow" advTm="62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6" grpId="0" animBg="1"/>
      <p:bldP spid="7" grpId="0" animBg="1"/>
      <p:bldP spid="3" grpId="0"/>
      <p:bldP spid="4" grpId="0" animBg="1"/>
      <p:bldP spid="8" grpId="0" animBg="1"/>
      <p:bldP spid="9"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89595"/>
            <a:ext cx="10154093" cy="1213236"/>
          </a:xfrm>
        </p:spPr>
        <p:txBody>
          <a:bodyPr>
            <a:normAutofit/>
          </a:bodyPr>
          <a:lstStyle/>
          <a:p>
            <a:r>
              <a:rPr lang="en-GB" dirty="0"/>
              <a:t>Challenge #3: How to optimise processing efficiency? (1/1)</a:t>
            </a:r>
          </a:p>
        </p:txBody>
      </p:sp>
      <p:sp>
        <p:nvSpPr>
          <p:cNvPr id="5" name="Content Placeholder 4">
            <a:extLst>
              <a:ext uri="{FF2B5EF4-FFF2-40B4-BE49-F238E27FC236}">
                <a16:creationId xmlns:a16="http://schemas.microsoft.com/office/drawing/2014/main" id="{B22B1A62-CC8C-4D87-A18A-30FC4A31384F}"/>
              </a:ext>
            </a:extLst>
          </p:cNvPr>
          <p:cNvSpPr>
            <a:spLocks noGrp="1"/>
          </p:cNvSpPr>
          <p:nvPr>
            <p:ph idx="1"/>
          </p:nvPr>
        </p:nvSpPr>
        <p:spPr>
          <a:xfrm>
            <a:off x="125852" y="1468053"/>
            <a:ext cx="5970148" cy="1871048"/>
          </a:xfrm>
        </p:spPr>
        <p:txBody>
          <a:bodyPr>
            <a:normAutofit/>
          </a:bodyPr>
          <a:lstStyle/>
          <a:p>
            <a:r>
              <a:rPr lang="en-GB" b="1" dirty="0"/>
              <a:t> Dynamic Frequency and Voltage Scaling (DVFS)</a:t>
            </a:r>
          </a:p>
          <a:p>
            <a:pPr lvl="1"/>
            <a:r>
              <a:rPr lang="en-GB" b="1" dirty="0">
                <a:solidFill>
                  <a:srgbClr val="C00000"/>
                </a:solidFill>
              </a:rPr>
              <a:t>Choose the optimal CPU efficiency point </a:t>
            </a:r>
            <a:r>
              <a:rPr lang="en-GB" dirty="0"/>
              <a:t>based on application’s requirements.</a:t>
            </a:r>
            <a:endParaRPr lang="en-GB" b="1" dirty="0">
              <a:solidFill>
                <a:srgbClr val="C00000"/>
              </a:solidFill>
            </a:endParaRPr>
          </a:p>
          <a:p>
            <a:pPr lvl="1"/>
            <a:r>
              <a:rPr lang="en-US" b="1" dirty="0">
                <a:solidFill>
                  <a:srgbClr val="C00000"/>
                </a:solidFill>
              </a:rPr>
              <a:t>↑</a:t>
            </a:r>
            <a:r>
              <a:rPr lang="en-US" b="1" dirty="0"/>
              <a:t> </a:t>
            </a:r>
            <a:r>
              <a:rPr lang="en-GB" b="1" dirty="0">
                <a:solidFill>
                  <a:srgbClr val="C00000"/>
                </a:solidFill>
              </a:rPr>
              <a:t>CPU Frequency </a:t>
            </a:r>
            <a:r>
              <a:rPr lang="en-GB" dirty="0"/>
              <a:t>-&gt;</a:t>
            </a:r>
            <a:r>
              <a:rPr lang="en-GB" b="1" dirty="0">
                <a:solidFill>
                  <a:srgbClr val="C00000"/>
                </a:solidFill>
              </a:rPr>
              <a:t> </a:t>
            </a:r>
            <a:r>
              <a:rPr lang="en-US" b="1" dirty="0">
                <a:solidFill>
                  <a:srgbClr val="C00000"/>
                </a:solidFill>
              </a:rPr>
              <a:t>↑</a:t>
            </a:r>
            <a:r>
              <a:rPr lang="en-US" b="1" dirty="0"/>
              <a:t> </a:t>
            </a:r>
            <a:r>
              <a:rPr lang="en-US" b="1" dirty="0">
                <a:solidFill>
                  <a:srgbClr val="C00000"/>
                </a:solidFill>
              </a:rPr>
              <a:t>Sleep time</a:t>
            </a:r>
            <a:r>
              <a:rPr lang="en-GB" b="1" dirty="0">
                <a:solidFill>
                  <a:srgbClr val="C00000"/>
                </a:solidFill>
              </a:rPr>
              <a:t> </a:t>
            </a:r>
            <a:r>
              <a:rPr lang="en-GB" dirty="0"/>
              <a:t>-&gt;</a:t>
            </a:r>
            <a:r>
              <a:rPr lang="en-GB" b="1" dirty="0"/>
              <a:t> </a:t>
            </a:r>
            <a:r>
              <a:rPr lang="en-US" b="1" dirty="0">
                <a:solidFill>
                  <a:srgbClr val="C00000"/>
                </a:solidFill>
              </a:rPr>
              <a:t>↑</a:t>
            </a:r>
            <a:r>
              <a:rPr lang="en-GB" b="1" dirty="0">
                <a:solidFill>
                  <a:srgbClr val="C00000"/>
                </a:solidFill>
              </a:rPr>
              <a:t> Voltage</a:t>
            </a:r>
          </a:p>
        </p:txBody>
      </p:sp>
      <p:pic>
        <p:nvPicPr>
          <p:cNvPr id="3" name="Picture 2" descr="A picture containing electronics&#10;&#10;Description automatically generated">
            <a:extLst>
              <a:ext uri="{FF2B5EF4-FFF2-40B4-BE49-F238E27FC236}">
                <a16:creationId xmlns:a16="http://schemas.microsoft.com/office/drawing/2014/main" id="{9F137C21-E989-3F7D-8DDB-D5C97E923E73}"/>
              </a:ext>
            </a:extLst>
          </p:cNvPr>
          <p:cNvPicPr>
            <a:picLocks noChangeAspect="1"/>
          </p:cNvPicPr>
          <p:nvPr/>
        </p:nvPicPr>
        <p:blipFill rotWithShape="1">
          <a:blip r:embed="rId4">
            <a:extLst>
              <a:ext uri="{28A0092B-C50C-407E-A947-70E740481C1C}">
                <a14:useLocalDpi xmlns:a14="http://schemas.microsoft.com/office/drawing/2010/main" val="0"/>
              </a:ext>
            </a:extLst>
          </a:blip>
          <a:srcRect l="4039" t="4884" r="9477" b="7838"/>
          <a:stretch/>
        </p:blipFill>
        <p:spPr>
          <a:xfrm>
            <a:off x="9960212" y="120310"/>
            <a:ext cx="1740300" cy="1213236"/>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BAA3AF57-39DE-DABC-9221-24E8D2AA0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1" y="3704476"/>
            <a:ext cx="3048000" cy="2802651"/>
          </a:xfrm>
          <a:prstGeom prst="rect">
            <a:avLst/>
          </a:prstGeom>
        </p:spPr>
      </p:pic>
      <p:pic>
        <p:nvPicPr>
          <p:cNvPr id="8" name="Picture 7" descr="Diagram&#10;&#10;Description automatically generated with medium confidence">
            <a:extLst>
              <a:ext uri="{FF2B5EF4-FFF2-40B4-BE49-F238E27FC236}">
                <a16:creationId xmlns:a16="http://schemas.microsoft.com/office/drawing/2014/main" id="{36488F29-A4D9-5483-01CB-683755BB07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8335" y="1499289"/>
            <a:ext cx="3231991" cy="3015871"/>
          </a:xfrm>
          <a:prstGeom prst="rect">
            <a:avLst/>
          </a:prstGeom>
        </p:spPr>
      </p:pic>
      <p:sp>
        <p:nvSpPr>
          <p:cNvPr id="4" name="Content Placeholder 4">
            <a:extLst>
              <a:ext uri="{FF2B5EF4-FFF2-40B4-BE49-F238E27FC236}">
                <a16:creationId xmlns:a16="http://schemas.microsoft.com/office/drawing/2014/main" id="{12353018-F997-1C91-C0D8-D3528232C812}"/>
              </a:ext>
            </a:extLst>
          </p:cNvPr>
          <p:cNvSpPr txBox="1">
            <a:spLocks/>
          </p:cNvSpPr>
          <p:nvPr/>
        </p:nvSpPr>
        <p:spPr>
          <a:xfrm>
            <a:off x="201783" y="3461888"/>
            <a:ext cx="6143386" cy="1176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 Adaptive Energy Detector</a:t>
            </a:r>
          </a:p>
          <a:p>
            <a:pPr lvl="1"/>
            <a:r>
              <a:rPr lang="en-GB" dirty="0"/>
              <a:t>Some </a:t>
            </a:r>
            <a:r>
              <a:rPr lang="en-GB" b="1" dirty="0">
                <a:solidFill>
                  <a:srgbClr val="002D86"/>
                </a:solidFill>
              </a:rPr>
              <a:t>background signals are too obvious </a:t>
            </a:r>
            <a:r>
              <a:rPr lang="en-GB" dirty="0"/>
              <a:t>for </a:t>
            </a:r>
            <a:r>
              <a:rPr lang="en-GB" dirty="0" err="1"/>
              <a:t>TinyPRs</a:t>
            </a:r>
            <a:r>
              <a:rPr lang="en-GB" dirty="0"/>
              <a:t>!</a:t>
            </a:r>
          </a:p>
          <a:p>
            <a:pPr lvl="1"/>
            <a:endParaRPr lang="en-US" dirty="0"/>
          </a:p>
        </p:txBody>
      </p:sp>
      <p:sp>
        <p:nvSpPr>
          <p:cNvPr id="6" name="Content Placeholder 4">
            <a:extLst>
              <a:ext uri="{FF2B5EF4-FFF2-40B4-BE49-F238E27FC236}">
                <a16:creationId xmlns:a16="http://schemas.microsoft.com/office/drawing/2014/main" id="{FC95C622-82C2-3B6A-D819-47AA94815D61}"/>
              </a:ext>
            </a:extLst>
          </p:cNvPr>
          <p:cNvSpPr txBox="1">
            <a:spLocks/>
          </p:cNvSpPr>
          <p:nvPr/>
        </p:nvSpPr>
        <p:spPr>
          <a:xfrm>
            <a:off x="201783" y="4759908"/>
            <a:ext cx="6143386" cy="165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 </a:t>
            </a:r>
            <a:r>
              <a:rPr lang="en-GB" b="1" dirty="0" err="1"/>
              <a:t>Tickless</a:t>
            </a:r>
            <a:r>
              <a:rPr lang="en-GB" b="1" dirty="0"/>
              <a:t> Kernel Mode</a:t>
            </a:r>
          </a:p>
          <a:p>
            <a:pPr lvl="1"/>
            <a:r>
              <a:rPr lang="en-GB" b="1" dirty="0">
                <a:solidFill>
                  <a:schemeClr val="accent6">
                    <a:lumMod val="50000"/>
                  </a:schemeClr>
                </a:solidFill>
              </a:rPr>
              <a:t>Eliminate periodic CPU wake-ups!</a:t>
            </a:r>
          </a:p>
          <a:p>
            <a:pPr lvl="1"/>
            <a:r>
              <a:rPr lang="en-GB" dirty="0"/>
              <a:t>Ultra-low power </a:t>
            </a:r>
            <a:r>
              <a:rPr lang="en-GB" b="1" dirty="0">
                <a:solidFill>
                  <a:schemeClr val="accent6">
                    <a:lumMod val="50000"/>
                  </a:schemeClr>
                </a:solidFill>
              </a:rPr>
              <a:t>interrupt-based </a:t>
            </a:r>
            <a:r>
              <a:rPr lang="en-GB" b="1" dirty="0" err="1">
                <a:solidFill>
                  <a:schemeClr val="accent6">
                    <a:lumMod val="50000"/>
                  </a:schemeClr>
                </a:solidFill>
              </a:rPr>
              <a:t>timebase</a:t>
            </a:r>
            <a:r>
              <a:rPr lang="en-GB" b="1" dirty="0">
                <a:solidFill>
                  <a:schemeClr val="accent6">
                    <a:lumMod val="50000"/>
                  </a:schemeClr>
                </a:solidFill>
              </a:rPr>
              <a:t>. </a:t>
            </a:r>
          </a:p>
        </p:txBody>
      </p:sp>
    </p:spTree>
    <p:custDataLst>
      <p:tags r:id="rId1"/>
    </p:custDataLst>
    <p:extLst>
      <p:ext uri="{BB962C8B-B14F-4D97-AF65-F5344CB8AC3E}">
        <p14:creationId xmlns:p14="http://schemas.microsoft.com/office/powerpoint/2010/main" val="3226809889"/>
      </p:ext>
    </p:extLst>
  </p:cSld>
  <p:clrMapOvr>
    <a:masterClrMapping/>
  </p:clrMapOvr>
  <mc:AlternateContent xmlns:mc="http://schemas.openxmlformats.org/markup-compatibility/2006" xmlns:p14="http://schemas.microsoft.com/office/powerpoint/2010/main">
    <mc:Choice Requires="p14">
      <p:transition spd="slow" p14:dur="2000" advTm="62676"/>
    </mc:Choice>
    <mc:Fallback xmlns="">
      <p:transition spd="slow" advTm="62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lstStyle/>
          <a:p>
            <a:r>
              <a:rPr lang="en-US" dirty="0"/>
              <a:t>Basics of Machine Learning – Activity recognition</a:t>
            </a:r>
          </a:p>
        </p:txBody>
      </p:sp>
      <p:pic>
        <p:nvPicPr>
          <p:cNvPr id="5" name="Picture 4" descr="A picture containing text&#10;&#10;Description automatically generated">
            <a:extLst>
              <a:ext uri="{FF2B5EF4-FFF2-40B4-BE49-F238E27FC236}">
                <a16:creationId xmlns:a16="http://schemas.microsoft.com/office/drawing/2014/main" id="{460EBA80-F5E1-BF97-48EE-EB7BAB71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67" y="2144888"/>
            <a:ext cx="3218809" cy="3892905"/>
          </a:xfrm>
          <a:prstGeom prst="rect">
            <a:avLst/>
          </a:prstGeom>
        </p:spPr>
      </p:pic>
    </p:spTree>
    <p:extLst>
      <p:ext uri="{BB962C8B-B14F-4D97-AF65-F5344CB8AC3E}">
        <p14:creationId xmlns:p14="http://schemas.microsoft.com/office/powerpoint/2010/main" val="1474020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D3955B-285D-4C5C-9DFD-0C178F15D496}"/>
              </a:ext>
            </a:extLst>
          </p:cNvPr>
          <p:cNvSpPr txBox="1">
            <a:spLocks/>
          </p:cNvSpPr>
          <p:nvPr/>
        </p:nvSpPr>
        <p:spPr>
          <a:xfrm>
            <a:off x="467714" y="190569"/>
            <a:ext cx="9648438" cy="12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Implementation</a:t>
            </a:r>
            <a:endParaRPr lang="en-US" i="1" dirty="0"/>
          </a:p>
        </p:txBody>
      </p:sp>
      <p:pic>
        <p:nvPicPr>
          <p:cNvPr id="3" name="Picture 2" descr="Graphical user interface&#10;&#10;Description automatically generated with low confidence">
            <a:extLst>
              <a:ext uri="{FF2B5EF4-FFF2-40B4-BE49-F238E27FC236}">
                <a16:creationId xmlns:a16="http://schemas.microsoft.com/office/drawing/2014/main" id="{6B11FDEF-2ADE-DACD-AF5A-9798D9606BDC}"/>
              </a:ext>
            </a:extLst>
          </p:cNvPr>
          <p:cNvPicPr>
            <a:picLocks noChangeAspect="1"/>
          </p:cNvPicPr>
          <p:nvPr/>
        </p:nvPicPr>
        <p:blipFill rotWithShape="1">
          <a:blip r:embed="rId4">
            <a:extLst>
              <a:ext uri="{28A0092B-C50C-407E-A947-70E740481C1C}">
                <a14:useLocalDpi xmlns:a14="http://schemas.microsoft.com/office/drawing/2010/main" val="0"/>
              </a:ext>
            </a:extLst>
          </a:blip>
          <a:srcRect t="2806"/>
          <a:stretch/>
        </p:blipFill>
        <p:spPr>
          <a:xfrm>
            <a:off x="134459" y="1469666"/>
            <a:ext cx="11923082" cy="2493303"/>
          </a:xfrm>
          <a:prstGeom prst="rect">
            <a:avLst/>
          </a:prstGeom>
        </p:spPr>
      </p:pic>
      <p:sp>
        <p:nvSpPr>
          <p:cNvPr id="4" name="Rounded Rectangle 41">
            <a:extLst>
              <a:ext uri="{FF2B5EF4-FFF2-40B4-BE49-F238E27FC236}">
                <a16:creationId xmlns:a16="http://schemas.microsoft.com/office/drawing/2014/main" id="{BD46A5AF-4BF0-963B-4968-03C5B59FCCEF}"/>
              </a:ext>
            </a:extLst>
          </p:cNvPr>
          <p:cNvSpPr/>
          <p:nvPr/>
        </p:nvSpPr>
        <p:spPr>
          <a:xfrm>
            <a:off x="4725050" y="3975754"/>
            <a:ext cx="2391788" cy="273691"/>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System Overview</a:t>
            </a:r>
          </a:p>
        </p:txBody>
      </p:sp>
      <p:pic>
        <p:nvPicPr>
          <p:cNvPr id="10" name="Picture 9" descr="Graphical user interface, application&#10;&#10;Description automatically generated">
            <a:extLst>
              <a:ext uri="{FF2B5EF4-FFF2-40B4-BE49-F238E27FC236}">
                <a16:creationId xmlns:a16="http://schemas.microsoft.com/office/drawing/2014/main" id="{13C78C6D-921B-9A06-EFF2-7205FD1F0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9669" y="3945776"/>
            <a:ext cx="4717871" cy="2256727"/>
          </a:xfrm>
          <a:prstGeom prst="rect">
            <a:avLst/>
          </a:prstGeom>
        </p:spPr>
      </p:pic>
      <p:sp>
        <p:nvSpPr>
          <p:cNvPr id="12" name="Rounded Rectangle 41">
            <a:extLst>
              <a:ext uri="{FF2B5EF4-FFF2-40B4-BE49-F238E27FC236}">
                <a16:creationId xmlns:a16="http://schemas.microsoft.com/office/drawing/2014/main" id="{6F637F5D-B21F-E959-8429-E5D78BC19032}"/>
              </a:ext>
            </a:extLst>
          </p:cNvPr>
          <p:cNvSpPr/>
          <p:nvPr/>
        </p:nvSpPr>
        <p:spPr>
          <a:xfrm>
            <a:off x="7903425" y="6204127"/>
            <a:ext cx="3647940" cy="323211"/>
          </a:xfrm>
          <a:prstGeom prst="roundRect">
            <a:avLst/>
          </a:prstGeom>
          <a:solidFill>
            <a:schemeClr val="accent6">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t>Optimised biosensing hardware</a:t>
            </a:r>
          </a:p>
        </p:txBody>
      </p:sp>
      <p:sp>
        <p:nvSpPr>
          <p:cNvPr id="2" name="Content Placeholder 2">
            <a:extLst>
              <a:ext uri="{FF2B5EF4-FFF2-40B4-BE49-F238E27FC236}">
                <a16:creationId xmlns:a16="http://schemas.microsoft.com/office/drawing/2014/main" id="{389A1EBF-6B13-6B77-240A-A19FD892653C}"/>
              </a:ext>
            </a:extLst>
          </p:cNvPr>
          <p:cNvSpPr txBox="1">
            <a:spLocks/>
          </p:cNvSpPr>
          <p:nvPr/>
        </p:nvSpPr>
        <p:spPr>
          <a:xfrm>
            <a:off x="134459" y="3975754"/>
            <a:ext cx="7205209" cy="158256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C00000"/>
                </a:solidFill>
              </a:rPr>
              <a:t> Wearable</a:t>
            </a:r>
          </a:p>
          <a:p>
            <a:pPr lvl="1"/>
            <a:r>
              <a:rPr lang="en-GB" dirty="0"/>
              <a:t>Low-power ARM MCU, 120 MHz, 1MB FLASH, 256KB RAM,</a:t>
            </a:r>
          </a:p>
          <a:p>
            <a:pPr lvl="1"/>
            <a:r>
              <a:rPr lang="en-GB" dirty="0" err="1"/>
              <a:t>TinyPR</a:t>
            </a:r>
            <a:r>
              <a:rPr lang="en-GB" dirty="0"/>
              <a:t> pipeline,</a:t>
            </a:r>
          </a:p>
          <a:p>
            <a:pPr lvl="1"/>
            <a:r>
              <a:rPr lang="en-GB" dirty="0"/>
              <a:t>Pattern-driven Compressive Sensing,</a:t>
            </a:r>
          </a:p>
          <a:p>
            <a:pPr lvl="1"/>
            <a:r>
              <a:rPr lang="en-GB" dirty="0"/>
              <a:t>Hardware and low-level optimisations.</a:t>
            </a:r>
          </a:p>
        </p:txBody>
      </p:sp>
      <p:sp>
        <p:nvSpPr>
          <p:cNvPr id="6" name="Content Placeholder 2">
            <a:extLst>
              <a:ext uri="{FF2B5EF4-FFF2-40B4-BE49-F238E27FC236}">
                <a16:creationId xmlns:a16="http://schemas.microsoft.com/office/drawing/2014/main" id="{3ADF73C6-D8E8-C4CC-C1C7-D1B2A8BD907C}"/>
              </a:ext>
            </a:extLst>
          </p:cNvPr>
          <p:cNvSpPr txBox="1">
            <a:spLocks/>
          </p:cNvSpPr>
          <p:nvPr/>
        </p:nvSpPr>
        <p:spPr>
          <a:xfrm>
            <a:off x="134459" y="5571104"/>
            <a:ext cx="6780050" cy="95623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2D86"/>
                </a:solidFill>
              </a:rPr>
              <a:t> Mobile</a:t>
            </a:r>
          </a:p>
          <a:p>
            <a:pPr lvl="1"/>
            <a:r>
              <a:rPr lang="en-US" dirty="0"/>
              <a:t>Surface Go, Galaxy S20,</a:t>
            </a:r>
          </a:p>
          <a:p>
            <a:pPr lvl="1"/>
            <a:r>
              <a:rPr lang="en-US" dirty="0"/>
              <a:t>Reconstruction algorithm.</a:t>
            </a:r>
          </a:p>
        </p:txBody>
      </p:sp>
    </p:spTree>
    <p:custDataLst>
      <p:tags r:id="rId1"/>
    </p:custDataLst>
    <p:extLst>
      <p:ext uri="{BB962C8B-B14F-4D97-AF65-F5344CB8AC3E}">
        <p14:creationId xmlns:p14="http://schemas.microsoft.com/office/powerpoint/2010/main" val="1140948307"/>
      </p:ext>
    </p:extLst>
  </p:cSld>
  <p:clrMapOvr>
    <a:masterClrMapping/>
  </p:clrMapOvr>
  <mc:AlternateContent xmlns:mc="http://schemas.openxmlformats.org/markup-compatibility/2006" xmlns:p14="http://schemas.microsoft.com/office/powerpoint/2010/main">
    <mc:Choice Requires="p14">
      <p:transition spd="slow" p14:dur="2000" advTm="62430"/>
    </mc:Choice>
    <mc:Fallback xmlns="">
      <p:transition spd="slow" advTm="62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2"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D3955B-285D-4C5C-9DFD-0C178F15D496}"/>
              </a:ext>
            </a:extLst>
          </p:cNvPr>
          <p:cNvSpPr txBox="1">
            <a:spLocks/>
          </p:cNvSpPr>
          <p:nvPr/>
        </p:nvSpPr>
        <p:spPr>
          <a:xfrm>
            <a:off x="467713" y="190569"/>
            <a:ext cx="10972919" cy="12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Evaluation #1 – Tiny Pattern Recognition Performance</a:t>
            </a:r>
            <a:endParaRPr lang="en-US" i="1" dirty="0"/>
          </a:p>
        </p:txBody>
      </p:sp>
      <p:sp>
        <p:nvSpPr>
          <p:cNvPr id="15" name="Content Placeholder 2">
            <a:extLst>
              <a:ext uri="{FF2B5EF4-FFF2-40B4-BE49-F238E27FC236}">
                <a16:creationId xmlns:a16="http://schemas.microsoft.com/office/drawing/2014/main" id="{B5DD3CF6-2B5A-4012-B4BD-21BE95531290}"/>
              </a:ext>
            </a:extLst>
          </p:cNvPr>
          <p:cNvSpPr txBox="1">
            <a:spLocks/>
          </p:cNvSpPr>
          <p:nvPr/>
        </p:nvSpPr>
        <p:spPr>
          <a:xfrm>
            <a:off x="96964" y="1684463"/>
            <a:ext cx="7064124" cy="2146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00000"/>
                </a:solidFill>
              </a:rPr>
              <a:t> </a:t>
            </a:r>
            <a:r>
              <a:rPr lang="en-US" b="1" dirty="0" err="1">
                <a:solidFill>
                  <a:srgbClr val="C00000"/>
                </a:solidFill>
              </a:rPr>
              <a:t>TinyPR’s</a:t>
            </a:r>
            <a:r>
              <a:rPr lang="en-US" b="1" dirty="0">
                <a:solidFill>
                  <a:srgbClr val="C00000"/>
                </a:solidFill>
              </a:rPr>
              <a:t> performance:</a:t>
            </a:r>
          </a:p>
          <a:p>
            <a:pPr lvl="1"/>
            <a:r>
              <a:rPr lang="en-US" dirty="0"/>
              <a:t>2 open datasets (hospital settings).</a:t>
            </a:r>
          </a:p>
          <a:p>
            <a:pPr lvl="1"/>
            <a:r>
              <a:rPr lang="en-US" dirty="0"/>
              <a:t>6 </a:t>
            </a:r>
            <a:r>
              <a:rPr lang="en-US" dirty="0" err="1"/>
              <a:t>biosignal</a:t>
            </a:r>
            <a:r>
              <a:rPr lang="en-US" dirty="0"/>
              <a:t> patterns.</a:t>
            </a:r>
          </a:p>
          <a:p>
            <a:pPr lvl="1"/>
            <a:r>
              <a:rPr lang="en-US" dirty="0"/>
              <a:t>120 subjects (100 train/20 test), </a:t>
            </a:r>
            <a:r>
              <a:rPr lang="en-GB" dirty="0"/>
              <a:t>2,099,479 data points</a:t>
            </a:r>
            <a:r>
              <a:rPr lang="en-US" dirty="0"/>
              <a:t>.</a:t>
            </a:r>
          </a:p>
          <a:p>
            <a:pPr lvl="1"/>
            <a:r>
              <a:rPr lang="en-US" b="1" dirty="0"/>
              <a:t>75% - 96% Sensitivity and Specificity </a:t>
            </a:r>
            <a:r>
              <a:rPr lang="en-US" dirty="0"/>
              <a:t>on unseen subjects.</a:t>
            </a:r>
          </a:p>
          <a:p>
            <a:pPr lvl="1"/>
            <a:endParaRPr lang="en-US" dirty="0">
              <a:solidFill>
                <a:srgbClr val="0070C0"/>
              </a:solidFill>
            </a:endParaRPr>
          </a:p>
        </p:txBody>
      </p:sp>
      <p:pic>
        <p:nvPicPr>
          <p:cNvPr id="2" name="Picture 1" descr="A picture containing text, writing implement, stationary, screenshot&#10;&#10;Description automatically generated">
            <a:extLst>
              <a:ext uri="{FF2B5EF4-FFF2-40B4-BE49-F238E27FC236}">
                <a16:creationId xmlns:a16="http://schemas.microsoft.com/office/drawing/2014/main" id="{900F0CFC-8FBB-9A14-3C67-C67D1DD407DD}"/>
              </a:ext>
            </a:extLst>
          </p:cNvPr>
          <p:cNvPicPr>
            <a:picLocks noChangeAspect="1"/>
          </p:cNvPicPr>
          <p:nvPr/>
        </p:nvPicPr>
        <p:blipFill rotWithShape="1">
          <a:blip r:embed="rId4">
            <a:extLst>
              <a:ext uri="{28A0092B-C50C-407E-A947-70E740481C1C}">
                <a14:useLocalDpi xmlns:a14="http://schemas.microsoft.com/office/drawing/2010/main" val="0"/>
              </a:ext>
            </a:extLst>
          </a:blip>
          <a:srcRect t="54086" r="62727"/>
          <a:stretch/>
        </p:blipFill>
        <p:spPr>
          <a:xfrm>
            <a:off x="7658159" y="1486660"/>
            <a:ext cx="4436876" cy="2447843"/>
          </a:xfrm>
          <a:prstGeom prst="rect">
            <a:avLst/>
          </a:prstGeom>
        </p:spPr>
      </p:pic>
      <p:pic>
        <p:nvPicPr>
          <p:cNvPr id="4" name="Picture 3" descr="A picture containing text, writing implement, stationary, screenshot&#10;&#10;Description automatically generated">
            <a:extLst>
              <a:ext uri="{FF2B5EF4-FFF2-40B4-BE49-F238E27FC236}">
                <a16:creationId xmlns:a16="http://schemas.microsoft.com/office/drawing/2014/main" id="{49CED8CC-97D1-98E8-509A-C6ABFA38FF94}"/>
              </a:ext>
            </a:extLst>
          </p:cNvPr>
          <p:cNvPicPr>
            <a:picLocks noChangeAspect="1"/>
          </p:cNvPicPr>
          <p:nvPr/>
        </p:nvPicPr>
        <p:blipFill rotWithShape="1">
          <a:blip r:embed="rId4">
            <a:extLst>
              <a:ext uri="{28A0092B-C50C-407E-A947-70E740481C1C}">
                <a14:useLocalDpi xmlns:a14="http://schemas.microsoft.com/office/drawing/2010/main" val="0"/>
              </a:ext>
            </a:extLst>
          </a:blip>
          <a:srcRect l="37071" t="54086" r="-226"/>
          <a:stretch/>
        </p:blipFill>
        <p:spPr>
          <a:xfrm>
            <a:off x="3987933" y="3913955"/>
            <a:ext cx="8204067" cy="2671280"/>
          </a:xfrm>
          <a:prstGeom prst="rect">
            <a:avLst/>
          </a:prstGeom>
        </p:spPr>
      </p:pic>
    </p:spTree>
    <p:custDataLst>
      <p:tags r:id="rId1"/>
    </p:custDataLst>
    <p:extLst>
      <p:ext uri="{BB962C8B-B14F-4D97-AF65-F5344CB8AC3E}">
        <p14:creationId xmlns:p14="http://schemas.microsoft.com/office/powerpoint/2010/main" val="647442086"/>
      </p:ext>
    </p:extLst>
  </p:cSld>
  <p:clrMapOvr>
    <a:masterClrMapping/>
  </p:clrMapOvr>
  <mc:AlternateContent xmlns:mc="http://schemas.openxmlformats.org/markup-compatibility/2006" xmlns:p14="http://schemas.microsoft.com/office/powerpoint/2010/main">
    <mc:Choice Requires="p14">
      <p:transition spd="slow" p14:dur="2000" advTm="43317"/>
    </mc:Choice>
    <mc:Fallback xmlns="">
      <p:transition spd="slow" advTm="43317"/>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D3955B-285D-4C5C-9DFD-0C178F15D496}"/>
              </a:ext>
            </a:extLst>
          </p:cNvPr>
          <p:cNvSpPr txBox="1">
            <a:spLocks/>
          </p:cNvSpPr>
          <p:nvPr/>
        </p:nvSpPr>
        <p:spPr>
          <a:xfrm>
            <a:off x="467713" y="190569"/>
            <a:ext cx="10972919" cy="12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Evaluation #2 –  Pattern-Driven Compressive Sensing Performance</a:t>
            </a:r>
            <a:endParaRPr lang="en-US" i="1" dirty="0"/>
          </a:p>
        </p:txBody>
      </p:sp>
      <p:sp>
        <p:nvSpPr>
          <p:cNvPr id="15" name="Content Placeholder 2">
            <a:extLst>
              <a:ext uri="{FF2B5EF4-FFF2-40B4-BE49-F238E27FC236}">
                <a16:creationId xmlns:a16="http://schemas.microsoft.com/office/drawing/2014/main" id="{B5DD3CF6-2B5A-4012-B4BD-21BE95531290}"/>
              </a:ext>
            </a:extLst>
          </p:cNvPr>
          <p:cNvSpPr txBox="1">
            <a:spLocks/>
          </p:cNvSpPr>
          <p:nvPr/>
        </p:nvSpPr>
        <p:spPr>
          <a:xfrm>
            <a:off x="315432" y="4140583"/>
            <a:ext cx="5453231" cy="1119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 Optimal wavelet search</a:t>
            </a:r>
          </a:p>
          <a:p>
            <a:pPr lvl="1"/>
            <a:r>
              <a:rPr lang="en-US" b="1" dirty="0"/>
              <a:t>71% - 93% sparsity </a:t>
            </a:r>
            <a:r>
              <a:rPr lang="en-US" dirty="0"/>
              <a:t>for each </a:t>
            </a:r>
            <a:r>
              <a:rPr lang="en-US" dirty="0" err="1"/>
              <a:t>biosignal</a:t>
            </a:r>
            <a:r>
              <a:rPr lang="en-US" dirty="0"/>
              <a:t> pattern.</a:t>
            </a:r>
            <a:endParaRPr lang="en-US" dirty="0">
              <a:solidFill>
                <a:srgbClr val="002D86"/>
              </a:solidFill>
            </a:endParaRPr>
          </a:p>
          <a:p>
            <a:pPr marL="0" indent="0">
              <a:buNone/>
            </a:pPr>
            <a:endParaRPr lang="en-US" dirty="0">
              <a:solidFill>
                <a:srgbClr val="0070C0"/>
              </a:solidFill>
            </a:endParaRPr>
          </a:p>
        </p:txBody>
      </p:sp>
      <p:pic>
        <p:nvPicPr>
          <p:cNvPr id="3" name="Picture 2" descr="Diagram&#10;&#10;Description automatically generated">
            <a:extLst>
              <a:ext uri="{FF2B5EF4-FFF2-40B4-BE49-F238E27FC236}">
                <a16:creationId xmlns:a16="http://schemas.microsoft.com/office/drawing/2014/main" id="{E228137B-1ECF-5304-6B1C-38B0EABDA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222" y="1490940"/>
            <a:ext cx="11434081" cy="2576693"/>
          </a:xfrm>
          <a:prstGeom prst="rect">
            <a:avLst/>
          </a:prstGeom>
        </p:spPr>
      </p:pic>
      <p:pic>
        <p:nvPicPr>
          <p:cNvPr id="6" name="Picture 5" descr="A picture containing text, wall&#10;&#10;Description automatically generated">
            <a:extLst>
              <a:ext uri="{FF2B5EF4-FFF2-40B4-BE49-F238E27FC236}">
                <a16:creationId xmlns:a16="http://schemas.microsoft.com/office/drawing/2014/main" id="{98B87B3F-5999-3388-8DDC-6E5B525811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3338" y="4152513"/>
            <a:ext cx="5325579" cy="2368073"/>
          </a:xfrm>
          <a:prstGeom prst="rect">
            <a:avLst/>
          </a:prstGeom>
        </p:spPr>
      </p:pic>
      <p:sp>
        <p:nvSpPr>
          <p:cNvPr id="2" name="Content Placeholder 2">
            <a:extLst>
              <a:ext uri="{FF2B5EF4-FFF2-40B4-BE49-F238E27FC236}">
                <a16:creationId xmlns:a16="http://schemas.microsoft.com/office/drawing/2014/main" id="{0B2C1280-EDEC-8FFE-CC66-1790BF34C933}"/>
              </a:ext>
            </a:extLst>
          </p:cNvPr>
          <p:cNvSpPr txBox="1">
            <a:spLocks/>
          </p:cNvSpPr>
          <p:nvPr/>
        </p:nvSpPr>
        <p:spPr>
          <a:xfrm>
            <a:off x="315432" y="5135649"/>
            <a:ext cx="5453231" cy="1384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2D86"/>
                </a:solidFill>
              </a:rPr>
              <a:t> CS performance:</a:t>
            </a:r>
          </a:p>
          <a:p>
            <a:pPr lvl="1"/>
            <a:r>
              <a:rPr lang="en-US" dirty="0"/>
              <a:t>Up to </a:t>
            </a:r>
            <a:r>
              <a:rPr lang="en-US" b="1" dirty="0"/>
              <a:t>5X compression </a:t>
            </a:r>
            <a:r>
              <a:rPr lang="en-US" dirty="0"/>
              <a:t>(CS alone)</a:t>
            </a:r>
          </a:p>
          <a:p>
            <a:pPr lvl="1"/>
            <a:r>
              <a:rPr lang="en-US" dirty="0"/>
              <a:t>Up to </a:t>
            </a:r>
            <a:r>
              <a:rPr lang="en-US" b="1" dirty="0"/>
              <a:t>40X compression </a:t>
            </a:r>
            <a:r>
              <a:rPr lang="en-US" dirty="0"/>
              <a:t>(CS + </a:t>
            </a:r>
            <a:r>
              <a:rPr lang="en-US" dirty="0" err="1"/>
              <a:t>TinyPR</a:t>
            </a:r>
            <a:r>
              <a:rPr lang="en-US" dirty="0"/>
              <a:t>)</a:t>
            </a:r>
          </a:p>
          <a:p>
            <a:pPr lvl="1"/>
            <a:endParaRPr lang="en-US" dirty="0">
              <a:solidFill>
                <a:srgbClr val="0070C0"/>
              </a:solidFill>
            </a:endParaRPr>
          </a:p>
        </p:txBody>
      </p:sp>
    </p:spTree>
    <p:custDataLst>
      <p:tags r:id="rId1"/>
    </p:custDataLst>
    <p:extLst>
      <p:ext uri="{BB962C8B-B14F-4D97-AF65-F5344CB8AC3E}">
        <p14:creationId xmlns:p14="http://schemas.microsoft.com/office/powerpoint/2010/main" val="967107995"/>
      </p:ext>
    </p:extLst>
  </p:cSld>
  <p:clrMapOvr>
    <a:masterClrMapping/>
  </p:clrMapOvr>
  <mc:AlternateContent xmlns:mc="http://schemas.openxmlformats.org/markup-compatibility/2006" xmlns:p14="http://schemas.microsoft.com/office/powerpoint/2010/main">
    <mc:Choice Requires="p14">
      <p:transition spd="slow" p14:dur="2000" advTm="43317"/>
    </mc:Choice>
    <mc:Fallback xmlns="">
      <p:transition spd="slow" advTm="43317"/>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D3955B-285D-4C5C-9DFD-0C178F15D496}"/>
              </a:ext>
            </a:extLst>
          </p:cNvPr>
          <p:cNvSpPr txBox="1">
            <a:spLocks/>
          </p:cNvSpPr>
          <p:nvPr/>
        </p:nvSpPr>
        <p:spPr>
          <a:xfrm>
            <a:off x="467713" y="190569"/>
            <a:ext cx="10972919" cy="121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t>Evaluation #3 – Hardware runtime performance</a:t>
            </a:r>
            <a:endParaRPr lang="en-US" i="1" dirty="0"/>
          </a:p>
        </p:txBody>
      </p:sp>
      <p:sp>
        <p:nvSpPr>
          <p:cNvPr id="15" name="Content Placeholder 2">
            <a:extLst>
              <a:ext uri="{FF2B5EF4-FFF2-40B4-BE49-F238E27FC236}">
                <a16:creationId xmlns:a16="http://schemas.microsoft.com/office/drawing/2014/main" id="{B5DD3CF6-2B5A-4012-B4BD-21BE95531290}"/>
              </a:ext>
            </a:extLst>
          </p:cNvPr>
          <p:cNvSpPr txBox="1">
            <a:spLocks/>
          </p:cNvSpPr>
          <p:nvPr/>
        </p:nvSpPr>
        <p:spPr>
          <a:xfrm>
            <a:off x="467713" y="4311206"/>
            <a:ext cx="5453231" cy="2452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C00000"/>
                </a:solidFill>
              </a:rPr>
              <a:t> Hardware performance</a:t>
            </a:r>
          </a:p>
          <a:p>
            <a:pPr lvl="1"/>
            <a:r>
              <a:rPr lang="en-US" b="1" dirty="0" err="1"/>
              <a:t>TinyPR</a:t>
            </a:r>
            <a:r>
              <a:rPr lang="en-US" dirty="0"/>
              <a:t>: 5KB FLASH, 30 KB RAM, 26ms (@120MHz).</a:t>
            </a:r>
          </a:p>
          <a:p>
            <a:pPr lvl="1"/>
            <a:r>
              <a:rPr lang="en-US" b="1" dirty="0"/>
              <a:t>CS</a:t>
            </a:r>
            <a:r>
              <a:rPr lang="en-US" dirty="0"/>
              <a:t>: 4-30KB FLASH, 1ms (Wearable), 50-94ms (Mobile devices)</a:t>
            </a:r>
          </a:p>
          <a:p>
            <a:pPr lvl="1"/>
            <a:endParaRPr lang="en-US" dirty="0">
              <a:solidFill>
                <a:srgbClr val="0070C0"/>
              </a:solidFill>
            </a:endParaRPr>
          </a:p>
        </p:txBody>
      </p:sp>
      <p:pic>
        <p:nvPicPr>
          <p:cNvPr id="4" name="Picture 3" descr="A picture containing text, indoor, computer, computer&#10;&#10;Description automatically generated">
            <a:extLst>
              <a:ext uri="{FF2B5EF4-FFF2-40B4-BE49-F238E27FC236}">
                <a16:creationId xmlns:a16="http://schemas.microsoft.com/office/drawing/2014/main" id="{E3159288-434A-5351-EDF7-25C52ABC9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13" y="1490035"/>
            <a:ext cx="5784231" cy="2731772"/>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0673B085-2082-172E-A02E-7F80A5C3BB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944" y="1490035"/>
            <a:ext cx="5807984" cy="2731772"/>
          </a:xfrm>
          <a:prstGeom prst="rect">
            <a:avLst/>
          </a:prstGeom>
        </p:spPr>
      </p:pic>
      <p:sp>
        <p:nvSpPr>
          <p:cNvPr id="8" name="Content Placeholder 2">
            <a:extLst>
              <a:ext uri="{FF2B5EF4-FFF2-40B4-BE49-F238E27FC236}">
                <a16:creationId xmlns:a16="http://schemas.microsoft.com/office/drawing/2014/main" id="{F84D77CD-1CDB-7521-2BC4-BA988B13FCD9}"/>
              </a:ext>
            </a:extLst>
          </p:cNvPr>
          <p:cNvSpPr txBox="1">
            <a:spLocks/>
          </p:cNvSpPr>
          <p:nvPr/>
        </p:nvSpPr>
        <p:spPr>
          <a:xfrm>
            <a:off x="6096000" y="4311206"/>
            <a:ext cx="5963928" cy="22597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2D86"/>
                </a:solidFill>
              </a:rPr>
              <a:t> Epileptic Seizure Monitoring use case:</a:t>
            </a:r>
          </a:p>
          <a:p>
            <a:pPr lvl="1"/>
            <a:r>
              <a:rPr lang="en-US" b="1" dirty="0"/>
              <a:t>10 unseen subjects: </a:t>
            </a:r>
            <a:r>
              <a:rPr lang="en-GB" dirty="0"/>
              <a:t>277,662 data points.</a:t>
            </a:r>
          </a:p>
          <a:p>
            <a:pPr lvl="1"/>
            <a:r>
              <a:rPr lang="en-GB" b="1" dirty="0"/>
              <a:t>3 patterns: </a:t>
            </a:r>
            <a:r>
              <a:rPr lang="en-GB" dirty="0"/>
              <a:t>Focal, Absence, Tonic-</a:t>
            </a:r>
            <a:r>
              <a:rPr lang="en-GB" dirty="0" err="1"/>
              <a:t>Clonic</a:t>
            </a:r>
            <a:r>
              <a:rPr lang="en-GB" dirty="0"/>
              <a:t>.</a:t>
            </a:r>
          </a:p>
          <a:p>
            <a:pPr lvl="1"/>
            <a:r>
              <a:rPr lang="en-GB" b="1" dirty="0"/>
              <a:t>High-fidelity: </a:t>
            </a:r>
            <a:r>
              <a:rPr lang="en-GB" dirty="0"/>
              <a:t>85% Sensitivity, 0.92 SSIM.</a:t>
            </a:r>
          </a:p>
          <a:p>
            <a:pPr lvl="1"/>
            <a:r>
              <a:rPr lang="en-GB" b="1" dirty="0">
                <a:solidFill>
                  <a:srgbClr val="FF0000"/>
                </a:solidFill>
              </a:rPr>
              <a:t>Transmission reduction: </a:t>
            </a:r>
            <a:r>
              <a:rPr lang="en-GB" dirty="0">
                <a:solidFill>
                  <a:srgbClr val="FF0000"/>
                </a:solidFill>
              </a:rPr>
              <a:t>24X.</a:t>
            </a:r>
          </a:p>
          <a:p>
            <a:pPr lvl="1"/>
            <a:r>
              <a:rPr lang="en-GB" b="1" dirty="0">
                <a:solidFill>
                  <a:srgbClr val="FF0000"/>
                </a:solidFill>
              </a:rPr>
              <a:t>Energy improvement</a:t>
            </a:r>
            <a:r>
              <a:rPr lang="en-GB" dirty="0">
                <a:solidFill>
                  <a:srgbClr val="FF0000"/>
                </a:solidFill>
              </a:rPr>
              <a:t>: &gt;1200%.</a:t>
            </a:r>
          </a:p>
          <a:p>
            <a:pPr lvl="1"/>
            <a:r>
              <a:rPr lang="en-GB" dirty="0"/>
              <a:t>500mAh -&gt; last the whole week.</a:t>
            </a:r>
          </a:p>
          <a:p>
            <a:pPr lvl="1"/>
            <a:r>
              <a:rPr lang="en-GB" dirty="0"/>
              <a:t>Able to </a:t>
            </a:r>
            <a:r>
              <a:rPr lang="en-GB" b="1" dirty="0"/>
              <a:t>detect fatal tonic-</a:t>
            </a:r>
            <a:r>
              <a:rPr lang="en-GB" b="1" dirty="0" err="1"/>
              <a:t>clonic</a:t>
            </a:r>
            <a:r>
              <a:rPr lang="en-GB" b="1" dirty="0"/>
              <a:t> seizures &lt; 32ms</a:t>
            </a:r>
            <a:r>
              <a:rPr lang="en-US" b="1" dirty="0"/>
              <a:t>.</a:t>
            </a:r>
            <a:endParaRPr lang="en-GB" b="1" dirty="0"/>
          </a:p>
        </p:txBody>
      </p:sp>
    </p:spTree>
    <p:custDataLst>
      <p:tags r:id="rId1"/>
    </p:custDataLst>
    <p:extLst>
      <p:ext uri="{BB962C8B-B14F-4D97-AF65-F5344CB8AC3E}">
        <p14:creationId xmlns:p14="http://schemas.microsoft.com/office/powerpoint/2010/main" val="1249035777"/>
      </p:ext>
    </p:extLst>
  </p:cSld>
  <p:clrMapOvr>
    <a:masterClrMapping/>
  </p:clrMapOvr>
  <mc:AlternateContent xmlns:mc="http://schemas.openxmlformats.org/markup-compatibility/2006" xmlns:p14="http://schemas.microsoft.com/office/powerpoint/2010/main">
    <mc:Choice Requires="p14">
      <p:transition spd="slow" p14:dur="2000" advTm="43317"/>
    </mc:Choice>
    <mc:Fallback xmlns="">
      <p:transition spd="slow" advTm="43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713" y="365127"/>
            <a:ext cx="11268567" cy="1038678"/>
          </a:xfrm>
        </p:spPr>
        <p:txBody>
          <a:bodyPr>
            <a:normAutofit/>
          </a:bodyPr>
          <a:lstStyle/>
          <a:p>
            <a:r>
              <a:rPr lang="en-US" dirty="0"/>
              <a:t>Key takeaways </a:t>
            </a:r>
          </a:p>
        </p:txBody>
      </p:sp>
      <p:sp>
        <p:nvSpPr>
          <p:cNvPr id="7" name="Content Placeholder 4">
            <a:extLst>
              <a:ext uri="{FF2B5EF4-FFF2-40B4-BE49-F238E27FC236}">
                <a16:creationId xmlns:a16="http://schemas.microsoft.com/office/drawing/2014/main" id="{FF6B7D43-FD54-442B-8D74-4A79C71836C8}"/>
              </a:ext>
            </a:extLst>
          </p:cNvPr>
          <p:cNvSpPr>
            <a:spLocks noGrp="1"/>
          </p:cNvSpPr>
          <p:nvPr>
            <p:ph idx="1"/>
          </p:nvPr>
        </p:nvSpPr>
        <p:spPr>
          <a:xfrm>
            <a:off x="467713" y="1518557"/>
            <a:ext cx="11256574" cy="4656212"/>
          </a:xfrm>
        </p:spPr>
        <p:txBody>
          <a:bodyPr>
            <a:normAutofit/>
          </a:bodyPr>
          <a:lstStyle/>
          <a:p>
            <a:r>
              <a:rPr lang="en-US" dirty="0"/>
              <a:t> On-chip intelligence could </a:t>
            </a:r>
            <a:r>
              <a:rPr lang="en-US" b="1" dirty="0">
                <a:solidFill>
                  <a:srgbClr val="FF0000"/>
                </a:solidFill>
              </a:rPr>
              <a:t>enable new optimizations on low-power devices</a:t>
            </a:r>
            <a:r>
              <a:rPr lang="en-US" dirty="0"/>
              <a:t>.</a:t>
            </a:r>
          </a:p>
          <a:p>
            <a:r>
              <a:rPr lang="en-US" dirty="0"/>
              <a:t> The performance of embedded models is </a:t>
            </a:r>
            <a:r>
              <a:rPr lang="en-US" b="1" dirty="0">
                <a:solidFill>
                  <a:srgbClr val="FF0000"/>
                </a:solidFill>
              </a:rPr>
              <a:t>always be constrained by energy</a:t>
            </a:r>
            <a:r>
              <a:rPr lang="en-US" dirty="0"/>
              <a:t>.</a:t>
            </a:r>
          </a:p>
          <a:p>
            <a:r>
              <a:rPr lang="en-US" dirty="0"/>
              <a:t> </a:t>
            </a:r>
            <a:r>
              <a:rPr lang="en-US" b="1" dirty="0">
                <a:solidFill>
                  <a:srgbClr val="FF0000"/>
                </a:solidFill>
              </a:rPr>
              <a:t>Pre-processing techniques </a:t>
            </a:r>
            <a:r>
              <a:rPr lang="en-US" dirty="0"/>
              <a:t>are important to help increasing accuracy, especially in the low-power domain.</a:t>
            </a:r>
          </a:p>
        </p:txBody>
      </p:sp>
    </p:spTree>
    <p:custDataLst>
      <p:tags r:id="rId1"/>
    </p:custDataLst>
    <p:extLst>
      <p:ext uri="{BB962C8B-B14F-4D97-AF65-F5344CB8AC3E}">
        <p14:creationId xmlns:p14="http://schemas.microsoft.com/office/powerpoint/2010/main" val="2002986929"/>
      </p:ext>
    </p:extLst>
  </p:cSld>
  <p:clrMapOvr>
    <a:masterClrMapping/>
  </p:clrMapOvr>
  <mc:AlternateContent xmlns:mc="http://schemas.openxmlformats.org/markup-compatibility/2006" xmlns:p14="http://schemas.microsoft.com/office/powerpoint/2010/main">
    <mc:Choice Requires="p14">
      <p:transition spd="slow" p14:dur="2000" advTm="53238"/>
    </mc:Choice>
    <mc:Fallback xmlns="">
      <p:transition spd="slow" advTm="53238"/>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5844"/>
            <a:ext cx="10515600" cy="274210"/>
          </a:xfrm>
        </p:spPr>
        <p:txBody>
          <a:bodyPr>
            <a:normAutofit fontScale="90000"/>
          </a:bodyPr>
          <a:lstStyle/>
          <a:p>
            <a:pPr algn="ctr"/>
            <a:r>
              <a:rPr lang="en-US" dirty="0"/>
              <a:t>Invisible bio-sensing</a:t>
            </a:r>
          </a:p>
        </p:txBody>
      </p:sp>
      <p:pic>
        <p:nvPicPr>
          <p:cNvPr id="6" name="Online Media 5" descr="A new way to monitor vital signs (that can see through walls) | Dina Katabi">
            <a:hlinkClick r:id="" action="ppaction://media"/>
            <a:extLst>
              <a:ext uri="{FF2B5EF4-FFF2-40B4-BE49-F238E27FC236}">
                <a16:creationId xmlns:a16="http://schemas.microsoft.com/office/drawing/2014/main" id="{E70D1AA6-B918-A3FE-DD7C-713A9674AD4C}"/>
              </a:ext>
            </a:extLst>
          </p:cNvPr>
          <p:cNvPicPr>
            <a:picLocks noRot="1" noChangeAspect="1"/>
          </p:cNvPicPr>
          <p:nvPr>
            <a:videoFile r:link="rId2"/>
          </p:nvPr>
        </p:nvPicPr>
        <p:blipFill>
          <a:blip r:embed="rId5"/>
          <a:stretch>
            <a:fillRect/>
          </a:stretch>
        </p:blipFill>
        <p:spPr>
          <a:xfrm>
            <a:off x="807481" y="440987"/>
            <a:ext cx="10777903" cy="6089515"/>
          </a:xfrm>
          <a:prstGeom prst="rect">
            <a:avLst/>
          </a:prstGeom>
        </p:spPr>
      </p:pic>
    </p:spTree>
    <p:custDataLst>
      <p:tags r:id="rId1"/>
    </p:custDataLst>
    <p:extLst>
      <p:ext uri="{BB962C8B-B14F-4D97-AF65-F5344CB8AC3E}">
        <p14:creationId xmlns:p14="http://schemas.microsoft.com/office/powerpoint/2010/main" val="2510848087"/>
      </p:ext>
    </p:extLst>
  </p:cSld>
  <p:clrMapOvr>
    <a:masterClrMapping/>
  </p:clrMapOvr>
  <mc:AlternateContent xmlns:mc="http://schemas.openxmlformats.org/markup-compatibility/2006">
    <mc:Choice xmlns:p14="http://schemas.microsoft.com/office/powerpoint/2010/main" Requires="p14">
      <p:transition spd="slow" p14:dur="2000" advTm="53238"/>
    </mc:Choice>
    <mc:Fallback>
      <p:transition spd="slow" advTm="532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BE83-E259-E054-1D8D-92E45D96CCDB}"/>
              </a:ext>
            </a:extLst>
          </p:cNvPr>
          <p:cNvSpPr>
            <a:spLocks noGrp="1"/>
          </p:cNvSpPr>
          <p:nvPr>
            <p:ph type="title"/>
          </p:nvPr>
        </p:nvSpPr>
        <p:spPr/>
        <p:txBody>
          <a:bodyPr/>
          <a:lstStyle/>
          <a:p>
            <a:r>
              <a:rPr lang="en-US" dirty="0"/>
              <a:t>Basics of Machine Learning – Activity recognition</a:t>
            </a:r>
          </a:p>
        </p:txBody>
      </p:sp>
      <p:pic>
        <p:nvPicPr>
          <p:cNvPr id="5" name="Picture 4" descr="A picture containing text&#10;&#10;Description automatically generated">
            <a:extLst>
              <a:ext uri="{FF2B5EF4-FFF2-40B4-BE49-F238E27FC236}">
                <a16:creationId xmlns:a16="http://schemas.microsoft.com/office/drawing/2014/main" id="{460EBA80-F5E1-BF97-48EE-EB7BAB710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767" y="2144888"/>
            <a:ext cx="3218809" cy="3892905"/>
          </a:xfrm>
          <a:prstGeom prst="rect">
            <a:avLst/>
          </a:prstGeom>
        </p:spPr>
      </p:pic>
      <p:pic>
        <p:nvPicPr>
          <p:cNvPr id="4" name="Picture 3" descr="Text&#10;&#10;Description automatically generated">
            <a:extLst>
              <a:ext uri="{FF2B5EF4-FFF2-40B4-BE49-F238E27FC236}">
                <a16:creationId xmlns:a16="http://schemas.microsoft.com/office/drawing/2014/main" id="{35DCDB88-0A39-25E1-2E53-5A9D87266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301" y="2035227"/>
            <a:ext cx="3118719" cy="4457646"/>
          </a:xfrm>
          <a:prstGeom prst="rect">
            <a:avLst/>
          </a:prstGeom>
        </p:spPr>
      </p:pic>
    </p:spTree>
    <p:extLst>
      <p:ext uri="{BB962C8B-B14F-4D97-AF65-F5344CB8AC3E}">
        <p14:creationId xmlns:p14="http://schemas.microsoft.com/office/powerpoint/2010/main" val="2757177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3.9|2|3.3|2.5"/>
</p:tagLst>
</file>

<file path=ppt/tags/tag10.xml><?xml version="1.0" encoding="utf-8"?>
<p:tagLst xmlns:a="http://schemas.openxmlformats.org/drawingml/2006/main" xmlns:r="http://schemas.openxmlformats.org/officeDocument/2006/relationships" xmlns:p="http://schemas.openxmlformats.org/presentationml/2006/main">
  <p:tag name="TIMING" val="|10.1|8.8|15"/>
</p:tagLst>
</file>

<file path=ppt/tags/tag11.xml><?xml version="1.0" encoding="utf-8"?>
<p:tagLst xmlns:a="http://schemas.openxmlformats.org/drawingml/2006/main" xmlns:r="http://schemas.openxmlformats.org/officeDocument/2006/relationships" xmlns:p="http://schemas.openxmlformats.org/presentationml/2006/main">
  <p:tag name="TIMING" val="|7.6|7.3|14.3|5.4|13.4|7.4"/>
</p:tagLst>
</file>

<file path=ppt/tags/tag12.xml><?xml version="1.0" encoding="utf-8"?>
<p:tagLst xmlns:a="http://schemas.openxmlformats.org/drawingml/2006/main" xmlns:r="http://schemas.openxmlformats.org/officeDocument/2006/relationships" xmlns:p="http://schemas.openxmlformats.org/presentationml/2006/main">
  <p:tag name="TIMING" val="|7|8.9|10.4"/>
</p:tagLst>
</file>

<file path=ppt/tags/tag13.xml><?xml version="1.0" encoding="utf-8"?>
<p:tagLst xmlns:a="http://schemas.openxmlformats.org/drawingml/2006/main" xmlns:r="http://schemas.openxmlformats.org/officeDocument/2006/relationships" xmlns:p="http://schemas.openxmlformats.org/presentationml/2006/main">
  <p:tag name="TIMING" val="|2.2|31.7"/>
</p:tagLst>
</file>

<file path=ppt/tags/tag14.xml><?xml version="1.0" encoding="utf-8"?>
<p:tagLst xmlns:a="http://schemas.openxmlformats.org/drawingml/2006/main" xmlns:r="http://schemas.openxmlformats.org/officeDocument/2006/relationships" xmlns:p="http://schemas.openxmlformats.org/presentationml/2006/main">
  <p:tag name="TIMING" val="|2.3|7.9|13.2|7.9|4.1|10.2"/>
</p:tagLst>
</file>

<file path=ppt/tags/tag15.xml><?xml version="1.0" encoding="utf-8"?>
<p:tagLst xmlns:a="http://schemas.openxmlformats.org/drawingml/2006/main" xmlns:r="http://schemas.openxmlformats.org/officeDocument/2006/relationships" xmlns:p="http://schemas.openxmlformats.org/presentationml/2006/main">
  <p:tag name="TIMING" val="|2.3|7.9|13.2|7.9|4.1|10.2"/>
</p:tagLst>
</file>

<file path=ppt/tags/tag16.xml><?xml version="1.0" encoding="utf-8"?>
<p:tagLst xmlns:a="http://schemas.openxmlformats.org/drawingml/2006/main" xmlns:r="http://schemas.openxmlformats.org/officeDocument/2006/relationships" xmlns:p="http://schemas.openxmlformats.org/presentationml/2006/main">
  <p:tag name="TIMING" val="|4.1|19.5|10.8|8.4"/>
</p:tagLst>
</file>

<file path=ppt/tags/tag17.xml><?xml version="1.0" encoding="utf-8"?>
<p:tagLst xmlns:a="http://schemas.openxmlformats.org/drawingml/2006/main" xmlns:r="http://schemas.openxmlformats.org/officeDocument/2006/relationships" xmlns:p="http://schemas.openxmlformats.org/presentationml/2006/main">
  <p:tag name="TIMING" val="|1.8|3.9|2|3.3|2.5"/>
</p:tagLst>
</file>

<file path=ppt/tags/tag18.xml><?xml version="1.0" encoding="utf-8"?>
<p:tagLst xmlns:a="http://schemas.openxmlformats.org/drawingml/2006/main" xmlns:r="http://schemas.openxmlformats.org/officeDocument/2006/relationships" xmlns:p="http://schemas.openxmlformats.org/presentationml/2006/main">
  <p:tag name="TIMING" val="|1.8|3.9|2|3.3|2.5"/>
</p:tagLst>
</file>

<file path=ppt/tags/tag19.xml><?xml version="1.0" encoding="utf-8"?>
<p:tagLst xmlns:a="http://schemas.openxmlformats.org/drawingml/2006/main" xmlns:r="http://schemas.openxmlformats.org/officeDocument/2006/relationships" xmlns:p="http://schemas.openxmlformats.org/presentationml/2006/main">
  <p:tag name="TIMING" val="|10.2|6.3|4.5|0.7|3.2|1.9|2.8|2.5|9.6|15.3|21|0.9|5.4"/>
</p:tagLst>
</file>

<file path=ppt/tags/tag2.xml><?xml version="1.0" encoding="utf-8"?>
<p:tagLst xmlns:a="http://schemas.openxmlformats.org/drawingml/2006/main" xmlns:r="http://schemas.openxmlformats.org/officeDocument/2006/relationships" xmlns:p="http://schemas.openxmlformats.org/presentationml/2006/main">
  <p:tag name="TIMING" val="|10.2|6.3|4.5|0.7|3.2|1.9|2.8|2.5|9.6|15.3|21|0.9|5.4"/>
</p:tagLst>
</file>

<file path=ppt/tags/tag20.xml><?xml version="1.0" encoding="utf-8"?>
<p:tagLst xmlns:a="http://schemas.openxmlformats.org/drawingml/2006/main" xmlns:r="http://schemas.openxmlformats.org/officeDocument/2006/relationships" xmlns:p="http://schemas.openxmlformats.org/presentationml/2006/main">
  <p:tag name="TIMING" val="|10.2|6.3|4.5|0.7|3.2|1.9|2.8|2.5|9.6|15.3|21|0.9|5.4"/>
</p:tagLst>
</file>

<file path=ppt/tags/tag21.xml><?xml version="1.0" encoding="utf-8"?>
<p:tagLst xmlns:a="http://schemas.openxmlformats.org/drawingml/2006/main" xmlns:r="http://schemas.openxmlformats.org/officeDocument/2006/relationships" xmlns:p="http://schemas.openxmlformats.org/presentationml/2006/main">
  <p:tag name="TIMING" val="|7.5|6.3|26.2"/>
</p:tagLst>
</file>

<file path=ppt/tags/tag22.xml><?xml version="1.0" encoding="utf-8"?>
<p:tagLst xmlns:a="http://schemas.openxmlformats.org/drawingml/2006/main" xmlns:r="http://schemas.openxmlformats.org/officeDocument/2006/relationships" xmlns:p="http://schemas.openxmlformats.org/presentationml/2006/main">
  <p:tag name="TIMING" val="|7.5|6.3|26.2"/>
</p:tagLst>
</file>

<file path=ppt/tags/tag23.xml><?xml version="1.0" encoding="utf-8"?>
<p:tagLst xmlns:a="http://schemas.openxmlformats.org/drawingml/2006/main" xmlns:r="http://schemas.openxmlformats.org/officeDocument/2006/relationships" xmlns:p="http://schemas.openxmlformats.org/presentationml/2006/main">
  <p:tag name="TIMING" val="|7.5|6.3|26.2"/>
</p:tagLst>
</file>

<file path=ppt/tags/tag24.xml><?xml version="1.0" encoding="utf-8"?>
<p:tagLst xmlns:a="http://schemas.openxmlformats.org/drawingml/2006/main" xmlns:r="http://schemas.openxmlformats.org/officeDocument/2006/relationships" xmlns:p="http://schemas.openxmlformats.org/presentationml/2006/main">
  <p:tag name="TIMING" val="|1.9|31.6|18.3"/>
</p:tagLst>
</file>

<file path=ppt/tags/tag25.xml><?xml version="1.0" encoding="utf-8"?>
<p:tagLst xmlns:a="http://schemas.openxmlformats.org/drawingml/2006/main" xmlns:r="http://schemas.openxmlformats.org/officeDocument/2006/relationships" xmlns:p="http://schemas.openxmlformats.org/presentationml/2006/main">
  <p:tag name="TIMING" val="|7|8.9|10.4"/>
</p:tagLst>
</file>

<file path=ppt/tags/tag26.xml><?xml version="1.0" encoding="utf-8"?>
<p:tagLst xmlns:a="http://schemas.openxmlformats.org/drawingml/2006/main" xmlns:r="http://schemas.openxmlformats.org/officeDocument/2006/relationships" xmlns:p="http://schemas.openxmlformats.org/presentationml/2006/main">
  <p:tag name="TIMING" val="|7|8.9|10.4"/>
</p:tagLst>
</file>

<file path=ppt/tags/tag27.xml><?xml version="1.0" encoding="utf-8"?>
<p:tagLst xmlns:a="http://schemas.openxmlformats.org/drawingml/2006/main" xmlns:r="http://schemas.openxmlformats.org/officeDocument/2006/relationships" xmlns:p="http://schemas.openxmlformats.org/presentationml/2006/main">
  <p:tag name="TIMING" val="|7|8.9|10.4"/>
</p:tagLst>
</file>

<file path=ppt/tags/tag28.xml><?xml version="1.0" encoding="utf-8"?>
<p:tagLst xmlns:a="http://schemas.openxmlformats.org/drawingml/2006/main" xmlns:r="http://schemas.openxmlformats.org/officeDocument/2006/relationships" xmlns:p="http://schemas.openxmlformats.org/presentationml/2006/main">
  <p:tag name="TIMING" val="|2.2|31.7"/>
</p:tagLst>
</file>

<file path=ppt/tags/tag29.xml><?xml version="1.0" encoding="utf-8"?>
<p:tagLst xmlns:a="http://schemas.openxmlformats.org/drawingml/2006/main" xmlns:r="http://schemas.openxmlformats.org/officeDocument/2006/relationships" xmlns:p="http://schemas.openxmlformats.org/presentationml/2006/main">
  <p:tag name="TIMING" val="|2.2|31.7"/>
</p:tagLst>
</file>

<file path=ppt/tags/tag3.xml><?xml version="1.0" encoding="utf-8"?>
<p:tagLst xmlns:a="http://schemas.openxmlformats.org/drawingml/2006/main" xmlns:r="http://schemas.openxmlformats.org/officeDocument/2006/relationships" xmlns:p="http://schemas.openxmlformats.org/presentationml/2006/main">
  <p:tag name="TIMING" val="|6.7|11.2|8.8|8.7|5.5|5.7"/>
</p:tagLst>
</file>

<file path=ppt/tags/tag4.xml><?xml version="1.0" encoding="utf-8"?>
<p:tagLst xmlns:a="http://schemas.openxmlformats.org/drawingml/2006/main" xmlns:r="http://schemas.openxmlformats.org/officeDocument/2006/relationships" xmlns:p="http://schemas.openxmlformats.org/presentationml/2006/main">
  <p:tag name="TIMING" val="|7.5|6.3|26.2"/>
</p:tagLst>
</file>

<file path=ppt/tags/tag5.xml><?xml version="1.0" encoding="utf-8"?>
<p:tagLst xmlns:a="http://schemas.openxmlformats.org/drawingml/2006/main" xmlns:r="http://schemas.openxmlformats.org/officeDocument/2006/relationships" xmlns:p="http://schemas.openxmlformats.org/presentationml/2006/main">
  <p:tag name="TIMING" val="|14.2|8.8|6.5|10.6|19.1|8.2"/>
</p:tagLst>
</file>

<file path=ppt/tags/tag6.xml><?xml version="1.0" encoding="utf-8"?>
<p:tagLst xmlns:a="http://schemas.openxmlformats.org/drawingml/2006/main" xmlns:r="http://schemas.openxmlformats.org/officeDocument/2006/relationships" xmlns:p="http://schemas.openxmlformats.org/presentationml/2006/main">
  <p:tag name="TIMING" val="|12.6|0.5|5.2|10.6|7.1"/>
</p:tagLst>
</file>

<file path=ppt/tags/tag7.xml><?xml version="1.0" encoding="utf-8"?>
<p:tagLst xmlns:a="http://schemas.openxmlformats.org/drawingml/2006/main" xmlns:r="http://schemas.openxmlformats.org/officeDocument/2006/relationships" xmlns:p="http://schemas.openxmlformats.org/presentationml/2006/main">
  <p:tag name="TIMING" val="|5.8|6.9|24.3"/>
</p:tagLst>
</file>

<file path=ppt/tags/tag8.xml><?xml version="1.0" encoding="utf-8"?>
<p:tagLst xmlns:a="http://schemas.openxmlformats.org/drawingml/2006/main" xmlns:r="http://schemas.openxmlformats.org/officeDocument/2006/relationships" xmlns:p="http://schemas.openxmlformats.org/presentationml/2006/main">
  <p:tag name="TIMING" val="|6.1|14.1|30.2"/>
</p:tagLst>
</file>

<file path=ppt/tags/tag9.xml><?xml version="1.0" encoding="utf-8"?>
<p:tagLst xmlns:a="http://schemas.openxmlformats.org/drawingml/2006/main" xmlns:r="http://schemas.openxmlformats.org/officeDocument/2006/relationships" xmlns:p="http://schemas.openxmlformats.org/presentationml/2006/main">
  <p:tag name="TIMING" val="|1.9|31.6|18.3"/>
</p:tagLst>
</file>

<file path=ppt/theme/theme1.xml><?xml version="1.0" encoding="utf-8"?>
<a:theme xmlns:a="http://schemas.openxmlformats.org/drawingml/2006/main" name="MNS_Theme_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NS_Theme_v1" id="{10341B9C-F8D1-4CF9-A9CE-2400CAFBBCCA}" vid="{B300319A-8420-4EE9-914E-D5531BDD38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MNS_Theme_v1</Template>
  <TotalTime>8649</TotalTime>
  <Words>6423</Words>
  <Application>Microsoft Macintosh PowerPoint</Application>
  <PresentationFormat>Widescreen</PresentationFormat>
  <Paragraphs>685</Paragraphs>
  <Slides>85</Slides>
  <Notes>85</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Cambria Math</vt:lpstr>
      <vt:lpstr>Courier New</vt:lpstr>
      <vt:lpstr>Helvetica</vt:lpstr>
      <vt:lpstr>Wingdings</vt:lpstr>
      <vt:lpstr>MNS_Theme_v1</vt:lpstr>
      <vt:lpstr>Nhat (Nick) Pham</vt:lpstr>
      <vt:lpstr>PowerPoint Presentation</vt:lpstr>
      <vt:lpstr>PowerPoint Presentation</vt:lpstr>
      <vt:lpstr>PowerPoint Presentation</vt:lpstr>
      <vt:lpstr>PowerPoint Presentation</vt:lpstr>
      <vt:lpstr>TensorFlow Lite?</vt:lpstr>
      <vt:lpstr>Basics of Machine Learning</vt:lpstr>
      <vt:lpstr>Basics of Machine Learning – Activity recognition</vt:lpstr>
      <vt:lpstr>Basics of Machine Learning – Activity recognition</vt:lpstr>
      <vt:lpstr>Basics of Machine Learning – Activity recognition</vt:lpstr>
      <vt:lpstr>Basics of Machine Learning – Activity recognition</vt:lpstr>
      <vt:lpstr>Basics of Machine Learning – Activity recognition</vt:lpstr>
      <vt:lpstr>Basics of Machine Learning – Key terms</vt:lpstr>
      <vt:lpstr>Basics of Machine Learning – Inference</vt:lpstr>
      <vt:lpstr>Basics of Machine Learning – TensorFlow Framework</vt:lpstr>
      <vt:lpstr>Edge ML Explosion </vt:lpstr>
      <vt:lpstr>Edge ML Explosion - Challenges </vt:lpstr>
      <vt:lpstr>TensorFlow Lite </vt:lpstr>
      <vt:lpstr>TensorFlow Lite</vt:lpstr>
      <vt:lpstr>TensorFlow Lite – Converting</vt:lpstr>
      <vt:lpstr>TensorFlow Lite – Running the models</vt:lpstr>
      <vt:lpstr>Examples – Speech detection</vt:lpstr>
      <vt:lpstr>Examples – Speech detection</vt:lpstr>
      <vt:lpstr>Key takeaways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Robust Ear-based BioSignal Sensing [IEEE TMC’21, ACM MobiSys’20, ACM MobiSys’19 Demo]</vt:lpstr>
      <vt:lpstr>Electricity inside the brain?</vt:lpstr>
      <vt:lpstr>Head-based biosignals</vt:lpstr>
      <vt:lpstr>Current devices are cumbersome!</vt:lpstr>
      <vt:lpstr>Our proposed Behind-the-ear wearable system</vt:lpstr>
      <vt:lpstr>Sensing challenges</vt:lpstr>
      <vt:lpstr>Challenge #1: Where to place the sensors? (1/2)</vt:lpstr>
      <vt:lpstr>Challenge #1: Where to place the sensors? (2/2) Feasibility confirmation</vt:lpstr>
      <vt:lpstr>Challenge #2: Motion and environmental noise (1/3)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 </vt:lpstr>
      <vt:lpstr>(4) Efficient computing on wearables (ACM MobiCom’22)</vt:lpstr>
      <vt:lpstr>Motivation</vt:lpstr>
      <vt:lpstr>The problem</vt:lpstr>
      <vt:lpstr>The conventional trade-off</vt:lpstr>
      <vt:lpstr>Our proposed Pattern-dRiven cOmpressive Sensing (PROS) system</vt:lpstr>
      <vt:lpstr>Observations</vt:lpstr>
      <vt:lpstr>Challenge #1: How to detect biosignal events efficiently on wearables? (1/2)</vt:lpstr>
      <vt:lpstr>Challenge #1: How to detect biosignal PoIs efficiently on wearables? (2/2)</vt:lpstr>
      <vt:lpstr>Challenge #2:How to compress the detected PoIs? (1/2)</vt:lpstr>
      <vt:lpstr>Challenge #2:How to compress the detected PoIs? (2/2)</vt:lpstr>
      <vt:lpstr>Challenge #3: How to optimise processing efficiency? (1/1)</vt:lpstr>
      <vt:lpstr>PowerPoint Presentation</vt:lpstr>
      <vt:lpstr>PowerPoint Presentation</vt:lpstr>
      <vt:lpstr>PowerPoint Presentation</vt:lpstr>
      <vt:lpstr>PowerPoint Presentation</vt:lpstr>
      <vt:lpstr>Key takeaways </vt:lpstr>
      <vt:lpstr>Invisible bio-sensing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MNS</dc:creator>
  <cp:lastModifiedBy>Huu Pham</cp:lastModifiedBy>
  <cp:revision>1399</cp:revision>
  <dcterms:created xsi:type="dcterms:W3CDTF">2015-09-27T20:30:00Z</dcterms:created>
  <dcterms:modified xsi:type="dcterms:W3CDTF">2023-02-09T10:10:24Z</dcterms:modified>
</cp:coreProperties>
</file>